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45" r:id="rId2"/>
    <p:sldId id="1001" r:id="rId3"/>
    <p:sldId id="1008" r:id="rId4"/>
    <p:sldId id="973" r:id="rId5"/>
    <p:sldId id="974" r:id="rId6"/>
    <p:sldId id="1007" r:id="rId7"/>
    <p:sldId id="1009" r:id="rId8"/>
    <p:sldId id="1002" r:id="rId9"/>
    <p:sldId id="1010" r:id="rId10"/>
    <p:sldId id="984" r:id="rId11"/>
    <p:sldId id="987" r:id="rId12"/>
    <p:sldId id="988" r:id="rId13"/>
    <p:sldId id="1005" r:id="rId14"/>
    <p:sldId id="1006" r:id="rId15"/>
    <p:sldId id="985" r:id="rId16"/>
    <p:sldId id="991" r:id="rId17"/>
    <p:sldId id="992" r:id="rId18"/>
    <p:sldId id="1011" r:id="rId19"/>
    <p:sldId id="1013" r:id="rId20"/>
    <p:sldId id="989" r:id="rId21"/>
    <p:sldId id="982" r:id="rId22"/>
    <p:sldId id="1014" r:id="rId23"/>
    <p:sldId id="1003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38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BA67"/>
    <a:srgbClr val="000000"/>
    <a:srgbClr val="92D050"/>
    <a:srgbClr val="0000FF"/>
    <a:srgbClr val="0070C0"/>
    <a:srgbClr val="64B990"/>
    <a:srgbClr val="5B318F"/>
    <a:srgbClr val="8DB964"/>
    <a:srgbClr val="5EC569"/>
    <a:srgbClr val="64B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71" autoAdjust="0"/>
    <p:restoredTop sz="95761"/>
  </p:normalViewPr>
  <p:slideViewPr>
    <p:cSldViewPr snapToObjects="1" showGuides="1">
      <p:cViewPr varScale="1">
        <p:scale>
          <a:sx n="128" d="100"/>
          <a:sy n="128" d="100"/>
        </p:scale>
        <p:origin x="904" y="176"/>
      </p:cViewPr>
      <p:guideLst>
        <p:guide orient="horz" pos="2124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52" d="100"/>
          <a:sy n="52" d="100"/>
        </p:scale>
        <p:origin x="1824" y="56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873319-27CA-E24D-97ED-97AAEA198EE5}" type="doc">
      <dgm:prSet loTypeId="urn:microsoft.com/office/officeart/2005/8/layout/venn3#1" loCatId="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004B4487-0076-334F-A1B2-357A4B9092F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火车</a:t>
          </a:r>
          <a:endParaRPr lang="en-US" altLang="zh-CN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1.1w+</a:t>
          </a:r>
          <a:r>
            <a: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车次</a:t>
          </a:r>
          <a:endParaRPr lang="en-US" altLang="zh-CN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60w+</a:t>
          </a:r>
          <a:r>
            <a: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经停</a:t>
          </a:r>
        </a:p>
      </dgm:t>
    </dgm:pt>
    <dgm:pt modelId="{A03C9A7F-A3E9-AE4F-8DBB-8BFE2E87EE0B}" type="parTrans" cxnId="{C1C4367B-2DCD-4018-B358-907424C51818}">
      <dgm:prSet/>
      <dgm:spPr/>
      <dgm:t>
        <a:bodyPr/>
        <a:lstStyle/>
        <a:p>
          <a:endParaRPr lang="zh-CN" altLang="en-US"/>
        </a:p>
      </dgm:t>
    </dgm:pt>
    <dgm:pt modelId="{80E93FA3-6764-0441-993A-B7003256648E}" type="sibTrans" cxnId="{C1C4367B-2DCD-4018-B358-907424C51818}">
      <dgm:prSet/>
      <dgm:spPr/>
      <dgm:t>
        <a:bodyPr/>
        <a:lstStyle/>
        <a:p>
          <a:endParaRPr lang="zh-CN" altLang="en-US"/>
        </a:p>
      </dgm:t>
    </dgm:pt>
    <dgm:pt modelId="{BF35917D-590F-9C42-ACF4-876DB34A3B65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飞机</a:t>
          </a:r>
          <a:endParaRPr lang="en-US" altLang="zh-CN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1.8w+</a:t>
          </a:r>
          <a:r>
            <a: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航班</a:t>
          </a:r>
        </a:p>
      </dgm:t>
    </dgm:pt>
    <dgm:pt modelId="{6FCAB566-8E67-4941-B501-217F9C82A977}" type="parTrans" cxnId="{4FE96965-D40B-4CEA-9717-79212C85DA78}">
      <dgm:prSet/>
      <dgm:spPr/>
      <dgm:t>
        <a:bodyPr/>
        <a:lstStyle/>
        <a:p>
          <a:endParaRPr lang="zh-CN" altLang="en-US"/>
        </a:p>
      </dgm:t>
    </dgm:pt>
    <dgm:pt modelId="{97F65153-DEAE-2348-BCD3-7C7FCBD0F1B1}" type="sibTrans" cxnId="{4FE96965-D40B-4CEA-9717-79212C85DA78}">
      <dgm:prSet/>
      <dgm:spPr/>
      <dgm:t>
        <a:bodyPr/>
        <a:lstStyle/>
        <a:p>
          <a:endParaRPr lang="zh-CN" altLang="en-US"/>
        </a:p>
      </dgm:t>
    </dgm:pt>
    <dgm:pt modelId="{B5C4E23A-2D91-FE4B-85F3-97A46806667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汽车</a:t>
          </a:r>
          <a:endParaRPr lang="en-US" altLang="zh-CN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35w+</a:t>
          </a:r>
          <a:r>
            <a: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班次</a:t>
          </a:r>
        </a:p>
      </dgm:t>
    </dgm:pt>
    <dgm:pt modelId="{F369B0D4-B391-E941-9702-3233488A6C27}" type="parTrans" cxnId="{65DA23A2-AEFE-4C6B-8A68-62CD63FFC5CB}">
      <dgm:prSet/>
      <dgm:spPr/>
      <dgm:t>
        <a:bodyPr/>
        <a:lstStyle/>
        <a:p>
          <a:endParaRPr lang="zh-CN" altLang="en-US"/>
        </a:p>
      </dgm:t>
    </dgm:pt>
    <dgm:pt modelId="{F50C7066-AEEB-AD4A-B24D-157C0A224F70}" type="sibTrans" cxnId="{65DA23A2-AEFE-4C6B-8A68-62CD63FFC5CB}">
      <dgm:prSet/>
      <dgm:spPr/>
      <dgm:t>
        <a:bodyPr/>
        <a:lstStyle/>
        <a:p>
          <a:endParaRPr lang="zh-CN" altLang="en-US"/>
        </a:p>
      </dgm:t>
    </dgm:pt>
    <dgm:pt modelId="{5576A4EE-7423-8C41-8E60-C208E268E7F4}" type="pres">
      <dgm:prSet presAssocID="{FE873319-27CA-E24D-97ED-97AAEA198EE5}" presName="Name0" presStyleCnt="0">
        <dgm:presLayoutVars>
          <dgm:dir/>
          <dgm:resizeHandles val="exact"/>
        </dgm:presLayoutVars>
      </dgm:prSet>
      <dgm:spPr/>
    </dgm:pt>
    <dgm:pt modelId="{3FD8ADB9-5A62-EC4A-A322-8B80B8300935}" type="pres">
      <dgm:prSet presAssocID="{004B4487-0076-334F-A1B2-357A4B9092F8}" presName="Name5" presStyleLbl="vennNode1" presStyleIdx="0" presStyleCnt="3">
        <dgm:presLayoutVars>
          <dgm:bulletEnabled val="1"/>
        </dgm:presLayoutVars>
      </dgm:prSet>
      <dgm:spPr/>
    </dgm:pt>
    <dgm:pt modelId="{998742B0-767C-2549-BE6E-DA90C49819F2}" type="pres">
      <dgm:prSet presAssocID="{80E93FA3-6764-0441-993A-B7003256648E}" presName="space" presStyleCnt="0"/>
      <dgm:spPr/>
    </dgm:pt>
    <dgm:pt modelId="{F2ABB6CD-D286-2146-B202-89A354B84F45}" type="pres">
      <dgm:prSet presAssocID="{BF35917D-590F-9C42-ACF4-876DB34A3B65}" presName="Name5" presStyleLbl="vennNode1" presStyleIdx="1" presStyleCnt="3">
        <dgm:presLayoutVars>
          <dgm:bulletEnabled val="1"/>
        </dgm:presLayoutVars>
      </dgm:prSet>
      <dgm:spPr/>
    </dgm:pt>
    <dgm:pt modelId="{F7B53F92-FEF6-7E47-A55D-8B732A3A0928}" type="pres">
      <dgm:prSet presAssocID="{97F65153-DEAE-2348-BCD3-7C7FCBD0F1B1}" presName="space" presStyleCnt="0"/>
      <dgm:spPr/>
    </dgm:pt>
    <dgm:pt modelId="{5248F004-F5FF-4D45-8E8D-2BD95B20A394}" type="pres">
      <dgm:prSet presAssocID="{B5C4E23A-2D91-FE4B-85F3-97A468066673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0CC0543B-6C0C-40B9-A799-A5FB9EED32EF}" type="presOf" srcId="{FE873319-27CA-E24D-97ED-97AAEA198EE5}" destId="{5576A4EE-7423-8C41-8E60-C208E268E7F4}" srcOrd="0" destOrd="0" presId="urn:microsoft.com/office/officeart/2005/8/layout/venn3#1"/>
    <dgm:cxn modelId="{4FE96965-D40B-4CEA-9717-79212C85DA78}" srcId="{FE873319-27CA-E24D-97ED-97AAEA198EE5}" destId="{BF35917D-590F-9C42-ACF4-876DB34A3B65}" srcOrd="1" destOrd="0" parTransId="{6FCAB566-8E67-4941-B501-217F9C82A977}" sibTransId="{97F65153-DEAE-2348-BCD3-7C7FCBD0F1B1}"/>
    <dgm:cxn modelId="{676A5166-07CD-45A8-87DF-6D9D6536D678}" type="presOf" srcId="{004B4487-0076-334F-A1B2-357A4B9092F8}" destId="{3FD8ADB9-5A62-EC4A-A322-8B80B8300935}" srcOrd="0" destOrd="0" presId="urn:microsoft.com/office/officeart/2005/8/layout/venn3#1"/>
    <dgm:cxn modelId="{C1C4367B-2DCD-4018-B358-907424C51818}" srcId="{FE873319-27CA-E24D-97ED-97AAEA198EE5}" destId="{004B4487-0076-334F-A1B2-357A4B9092F8}" srcOrd="0" destOrd="0" parTransId="{A03C9A7F-A3E9-AE4F-8DBB-8BFE2E87EE0B}" sibTransId="{80E93FA3-6764-0441-993A-B7003256648E}"/>
    <dgm:cxn modelId="{EAAE8788-4B69-4B7E-A773-FED2AB379CE6}" type="presOf" srcId="{B5C4E23A-2D91-FE4B-85F3-97A468066673}" destId="{5248F004-F5FF-4D45-8E8D-2BD95B20A394}" srcOrd="0" destOrd="0" presId="urn:microsoft.com/office/officeart/2005/8/layout/venn3#1"/>
    <dgm:cxn modelId="{65DA23A2-AEFE-4C6B-8A68-62CD63FFC5CB}" srcId="{FE873319-27CA-E24D-97ED-97AAEA198EE5}" destId="{B5C4E23A-2D91-FE4B-85F3-97A468066673}" srcOrd="2" destOrd="0" parTransId="{F369B0D4-B391-E941-9702-3233488A6C27}" sibTransId="{F50C7066-AEEB-AD4A-B24D-157C0A224F70}"/>
    <dgm:cxn modelId="{2F6637AC-0F55-4056-8B59-B0849C33D6BE}" type="presOf" srcId="{BF35917D-590F-9C42-ACF4-876DB34A3B65}" destId="{F2ABB6CD-D286-2146-B202-89A354B84F45}" srcOrd="0" destOrd="0" presId="urn:microsoft.com/office/officeart/2005/8/layout/venn3#1"/>
    <dgm:cxn modelId="{82DE9DD2-A0D5-4E87-A15C-990141551852}" type="presParOf" srcId="{5576A4EE-7423-8C41-8E60-C208E268E7F4}" destId="{3FD8ADB9-5A62-EC4A-A322-8B80B8300935}" srcOrd="0" destOrd="0" presId="urn:microsoft.com/office/officeart/2005/8/layout/venn3#1"/>
    <dgm:cxn modelId="{0847A11A-7DCF-4B84-A370-033515F6BA4E}" type="presParOf" srcId="{5576A4EE-7423-8C41-8E60-C208E268E7F4}" destId="{998742B0-767C-2549-BE6E-DA90C49819F2}" srcOrd="1" destOrd="0" presId="urn:microsoft.com/office/officeart/2005/8/layout/venn3#1"/>
    <dgm:cxn modelId="{B12C0CF4-F952-4986-8A4D-6F8BD60B3A88}" type="presParOf" srcId="{5576A4EE-7423-8C41-8E60-C208E268E7F4}" destId="{F2ABB6CD-D286-2146-B202-89A354B84F45}" srcOrd="2" destOrd="0" presId="urn:microsoft.com/office/officeart/2005/8/layout/venn3#1"/>
    <dgm:cxn modelId="{51D23E9C-B60E-4679-A5F0-3AA70ACB551E}" type="presParOf" srcId="{5576A4EE-7423-8C41-8E60-C208E268E7F4}" destId="{F7B53F92-FEF6-7E47-A55D-8B732A3A0928}" srcOrd="3" destOrd="0" presId="urn:microsoft.com/office/officeart/2005/8/layout/venn3#1"/>
    <dgm:cxn modelId="{7F53F1C3-6FFE-4FBC-BB5A-3DA0D44937D3}" type="presParOf" srcId="{5576A4EE-7423-8C41-8E60-C208E268E7F4}" destId="{5248F004-F5FF-4D45-8E8D-2BD95B20A394}" srcOrd="4" destOrd="0" presId="urn:microsoft.com/office/officeart/2005/8/layout/venn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8ADB9-5A62-EC4A-A322-8B80B8300935}">
      <dsp:nvSpPr>
        <dsp:cNvPr id="0" name=""/>
        <dsp:cNvSpPr/>
      </dsp:nvSpPr>
      <dsp:spPr bwMode="white">
        <a:xfrm>
          <a:off x="2815424" y="962"/>
          <a:ext cx="2518390" cy="25183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595" tIns="33020" rIns="138595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火车</a:t>
          </a:r>
          <a:endParaRPr lang="en-US" altLang="zh-CN" sz="2600" kern="1200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1.1w+</a:t>
          </a:r>
          <a:r>
            <a:rPr lang="zh-CN" altLang="en-US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车次</a:t>
          </a:r>
          <a:endParaRPr lang="en-US" altLang="zh-CN" sz="2600" kern="1200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60w+</a:t>
          </a:r>
          <a:r>
            <a:rPr lang="zh-CN" altLang="en-US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经停</a:t>
          </a:r>
        </a:p>
      </dsp:txBody>
      <dsp:txXfrm>
        <a:off x="3184234" y="369772"/>
        <a:ext cx="1780770" cy="1780770"/>
      </dsp:txXfrm>
    </dsp:sp>
    <dsp:sp modelId="{F2ABB6CD-D286-2146-B202-89A354B84F45}">
      <dsp:nvSpPr>
        <dsp:cNvPr id="0" name=""/>
        <dsp:cNvSpPr/>
      </dsp:nvSpPr>
      <dsp:spPr bwMode="white">
        <a:xfrm>
          <a:off x="4830137" y="962"/>
          <a:ext cx="2518390" cy="25183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595" tIns="33020" rIns="138595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飞机</a:t>
          </a:r>
          <a:endParaRPr lang="en-US" altLang="zh-CN" sz="2600" kern="1200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600" kern="1200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1.8w+</a:t>
          </a:r>
          <a:r>
            <a:rPr lang="zh-CN" altLang="en-US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航班</a:t>
          </a:r>
        </a:p>
      </dsp:txBody>
      <dsp:txXfrm>
        <a:off x="5198947" y="369772"/>
        <a:ext cx="1780770" cy="1780770"/>
      </dsp:txXfrm>
    </dsp:sp>
    <dsp:sp modelId="{5248F004-F5FF-4D45-8E8D-2BD95B20A394}">
      <dsp:nvSpPr>
        <dsp:cNvPr id="0" name=""/>
        <dsp:cNvSpPr/>
      </dsp:nvSpPr>
      <dsp:spPr bwMode="white">
        <a:xfrm>
          <a:off x="6844849" y="962"/>
          <a:ext cx="2518390" cy="25183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595" tIns="33020" rIns="138595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汽车</a:t>
          </a:r>
          <a:endParaRPr lang="en-US" altLang="zh-CN" sz="2600" kern="1200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600" kern="1200" dirty="0">
            <a:solidFill>
              <a:schemeClr val="bg1"/>
            </a:solidFill>
            <a:latin typeface="黑体" panose="02010609060101010101" charset="-122"/>
            <a:ea typeface="黑体" panose="02010609060101010101" charset="-122"/>
          </a:endParaRPr>
        </a:p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35w+</a:t>
          </a:r>
          <a:r>
            <a:rPr lang="zh-CN" altLang="en-US" sz="2600" kern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rPr>
            <a:t>班次</a:t>
          </a:r>
        </a:p>
      </dsp:txBody>
      <dsp:txXfrm>
        <a:off x="7213659" y="369772"/>
        <a:ext cx="1780770" cy="1780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#1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</a:defRPr>
            </a:lvl1pPr>
          </a:lstStyle>
          <a:p>
            <a:fld id="{5F660DF4-05DB-A44D-9492-46D446118C52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</a:defRPr>
            </a:lvl1pPr>
          </a:lstStyle>
          <a:p>
            <a:fld id="{7A596F9B-3F3A-754E-B54D-BFDCBFFB48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0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0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10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489331" y="478409"/>
            <a:ext cx="3132709" cy="357632"/>
          </a:xfrm>
          <a:prstGeom prst="rect">
            <a:avLst/>
          </a:prstGeom>
        </p:spPr>
      </p:pic>
      <p:pic>
        <p:nvPicPr>
          <p:cNvPr id="6" name="image 104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474598" y="767080"/>
            <a:ext cx="3132709" cy="296037"/>
          </a:xfrm>
          <a:prstGeom prst="rect">
            <a:avLst/>
          </a:prstGeom>
        </p:spPr>
      </p:pic>
      <p:pic>
        <p:nvPicPr>
          <p:cNvPr id="19" name="图片 18" descr="组-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7345" y="303530"/>
            <a:ext cx="3968115" cy="357505"/>
          </a:xfrm>
          <a:prstGeom prst="rect">
            <a:avLst/>
          </a:prstGeom>
        </p:spPr>
      </p:pic>
      <p:pic>
        <p:nvPicPr>
          <p:cNvPr id="20" name="image 50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 502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 503"/>
          <p:cNvPicPr>
            <a:picLocks noChangeAspect="1"/>
          </p:cNvPicPr>
          <p:nvPr userDrawn="1"/>
        </p:nvPicPr>
        <p:blipFill>
          <a:blip r:embed="rId7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pic>
        <p:nvPicPr>
          <p:cNvPr id="23" name="image 504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>
          <a:xfrm>
            <a:off x="3040380" y="372364"/>
            <a:ext cx="3937635" cy="280670"/>
          </a:xfrm>
          <a:prstGeom prst="rect">
            <a:avLst/>
          </a:prstGeom>
        </p:spPr>
      </p:pic>
      <p:sp>
        <p:nvSpPr>
          <p:cNvPr id="24" name="Object 505"/>
          <p:cNvSpPr txBox="1"/>
          <p:nvPr userDrawn="1"/>
        </p:nvSpPr>
        <p:spPr>
          <a:xfrm>
            <a:off x="3213735" y="422910"/>
            <a:ext cx="3938270" cy="2762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9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>
              <a:ea typeface="阿里巴巴普惠体" panose="00020600040101010101" charset="-122"/>
            </a:endParaRPr>
          </a:p>
        </p:txBody>
      </p:sp>
      <p:pic>
        <p:nvPicPr>
          <p:cNvPr id="46" name="图片 45" descr="组-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0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0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10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489331" y="478409"/>
            <a:ext cx="3132709" cy="357632"/>
          </a:xfrm>
          <a:prstGeom prst="rect">
            <a:avLst/>
          </a:prstGeom>
        </p:spPr>
      </p:pic>
      <p:pic>
        <p:nvPicPr>
          <p:cNvPr id="6" name="image 104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474598" y="767080"/>
            <a:ext cx="3132709" cy="296037"/>
          </a:xfrm>
          <a:prstGeom prst="rect">
            <a:avLst/>
          </a:prstGeom>
        </p:spPr>
      </p:pic>
      <p:pic>
        <p:nvPicPr>
          <p:cNvPr id="19" name="图片 18" descr="组-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7345" y="303530"/>
            <a:ext cx="3968115" cy="357505"/>
          </a:xfrm>
          <a:prstGeom prst="rect">
            <a:avLst/>
          </a:prstGeom>
        </p:spPr>
      </p:pic>
      <p:pic>
        <p:nvPicPr>
          <p:cNvPr id="20" name="image 50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 503"/>
          <p:cNvPicPr>
            <a:picLocks noChangeAspect="1"/>
          </p:cNvPicPr>
          <p:nvPr userDrawn="1"/>
        </p:nvPicPr>
        <p:blipFill>
          <a:blip r:embed="rId6"/>
          <a:srcRect t="4580" b="4580"/>
          <a:stretch>
            <a:fillRect/>
          </a:stretch>
        </p:blipFill>
        <p:spPr>
          <a:xfrm>
            <a:off x="482600" y="292100"/>
            <a:ext cx="2527300" cy="571500"/>
          </a:xfrm>
          <a:prstGeom prst="rect">
            <a:avLst/>
          </a:prstGeom>
        </p:spPr>
      </p:pic>
      <p:pic>
        <p:nvPicPr>
          <p:cNvPr id="23" name="image 504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3040380" y="372364"/>
            <a:ext cx="3937635" cy="280670"/>
          </a:xfrm>
          <a:prstGeom prst="rect">
            <a:avLst/>
          </a:prstGeom>
        </p:spPr>
      </p:pic>
      <p:sp>
        <p:nvSpPr>
          <p:cNvPr id="24" name="Object 505"/>
          <p:cNvSpPr txBox="1"/>
          <p:nvPr userDrawn="1"/>
        </p:nvSpPr>
        <p:spPr>
          <a:xfrm>
            <a:off x="3213735" y="422910"/>
            <a:ext cx="3938270" cy="2762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8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>
              <a:ea typeface="阿里巴巴普惠体" panose="00020600040101010101" charset="-122"/>
            </a:endParaRPr>
          </a:p>
        </p:txBody>
      </p:sp>
      <p:pic>
        <p:nvPicPr>
          <p:cNvPr id="46" name="图片 45" descr="组-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63075" y="6327140"/>
            <a:ext cx="2576830" cy="23177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image" Target="../media/image50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49.png"/><Relationship Id="rId2" Type="http://schemas.openxmlformats.org/officeDocument/2006/relationships/tags" Target="../tags/tag74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image" Target="../media/image47.png"/><Relationship Id="rId10" Type="http://schemas.openxmlformats.org/officeDocument/2006/relationships/tags" Target="../tags/tag82.xml"/><Relationship Id="rId19" Type="http://schemas.openxmlformats.org/officeDocument/2006/relationships/image" Target="../media/image51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image" Target="../media/image56.png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image" Target="../media/image55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29" Type="http://schemas.openxmlformats.org/officeDocument/2006/relationships/image" Target="../media/image59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54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image" Target="../media/image19.png"/><Relationship Id="rId21" Type="http://schemas.openxmlformats.org/officeDocument/2006/relationships/tags" Target="../tags/tag22.xml"/><Relationship Id="rId34" Type="http://schemas.openxmlformats.org/officeDocument/2006/relationships/image" Target="../media/image14.png"/><Relationship Id="rId42" Type="http://schemas.openxmlformats.org/officeDocument/2006/relationships/image" Target="../media/image22.png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slideLayout" Target="../slideLayouts/slideLayout1.xml"/><Relationship Id="rId37" Type="http://schemas.openxmlformats.org/officeDocument/2006/relationships/image" Target="../media/image17.png"/><Relationship Id="rId40" Type="http://schemas.openxmlformats.org/officeDocument/2006/relationships/image" Target="../media/image20.png"/><Relationship Id="rId45" Type="http://schemas.openxmlformats.org/officeDocument/2006/relationships/image" Target="../media/image25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image" Target="../media/image16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image" Target="../media/image24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image" Target="../media/image15.png"/><Relationship Id="rId43" Type="http://schemas.openxmlformats.org/officeDocument/2006/relationships/image" Target="../media/image23.png"/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image" Target="../media/image13.png"/><Relationship Id="rId38" Type="http://schemas.openxmlformats.org/officeDocument/2006/relationships/image" Target="../media/image18.png"/><Relationship Id="rId20" Type="http://schemas.openxmlformats.org/officeDocument/2006/relationships/tags" Target="../tags/tag21.xml"/><Relationship Id="rId41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20.png"/><Relationship Id="rId12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30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4.png"/><Relationship Id="rId2" Type="http://schemas.openxmlformats.org/officeDocument/2006/relationships/tags" Target="../tags/tag34.xml"/><Relationship Id="rId16" Type="http://schemas.openxmlformats.org/officeDocument/2006/relationships/image" Target="../media/image33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image" Target="../media/image32.png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tags" Target="../tags/tag69.xml"/><Relationship Id="rId21" Type="http://schemas.openxmlformats.org/officeDocument/2006/relationships/tags" Target="../tags/tag64.xml"/><Relationship Id="rId34" Type="http://schemas.openxmlformats.org/officeDocument/2006/relationships/image" Target="../media/image38.png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tags" Target="../tags/tag68.xml"/><Relationship Id="rId33" Type="http://schemas.openxmlformats.org/officeDocument/2006/relationships/image" Target="../media/image37.png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29" Type="http://schemas.openxmlformats.org/officeDocument/2006/relationships/tags" Target="../tags/tag72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tags" Target="../tags/tag67.xml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tags" Target="../tags/tag66.xml"/><Relationship Id="rId28" Type="http://schemas.openxmlformats.org/officeDocument/2006/relationships/tags" Target="../tags/tag71.xml"/><Relationship Id="rId36" Type="http://schemas.openxmlformats.org/officeDocument/2006/relationships/image" Target="../media/image40.png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31" Type="http://schemas.openxmlformats.org/officeDocument/2006/relationships/image" Target="../media/image35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tags" Target="../tags/tag65.xml"/><Relationship Id="rId27" Type="http://schemas.openxmlformats.org/officeDocument/2006/relationships/tags" Target="../tags/tag70.xml"/><Relationship Id="rId30" Type="http://schemas.openxmlformats.org/officeDocument/2006/relationships/slideLayout" Target="../slideLayouts/slideLayout1.xml"/><Relationship Id="rId35" Type="http://schemas.openxmlformats.org/officeDocument/2006/relationships/image" Target="../media/image39.png"/><Relationship Id="rId8" Type="http://schemas.openxmlformats.org/officeDocument/2006/relationships/tags" Target="../tags/tag51.xml"/><Relationship Id="rId3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idx="4294967295"/>
          </p:nvPr>
        </p:nvSpPr>
        <p:spPr>
          <a:xfrm>
            <a:off x="624000" y="1304806"/>
            <a:ext cx="11435775" cy="424838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br>
              <a:rPr lang="en-US" altLang="zh-CN" sz="66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</a:br>
            <a:r>
              <a:rPr lang="en-GB" altLang="zh-CN" sz="66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Data+AI</a:t>
            </a:r>
            <a:r>
              <a:rPr lang="zh-CN" altLang="en-US" sz="66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出行推荐实践及思考</a:t>
            </a:r>
            <a:br>
              <a:rPr lang="zh-CN" altLang="en-US" sz="66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</a:br>
            <a:br>
              <a:rPr lang="en-US" altLang="zh-CN" sz="36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</a:br>
            <a:r>
              <a:rPr lang="zh-CN" altLang="en-US" sz="36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 </a:t>
            </a:r>
            <a:br>
              <a:rPr lang="en-US" altLang="zh-CN" sz="66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</a:br>
            <a:endParaRPr lang="zh-CN" altLang="en-US" sz="3600" b="0" dirty="0">
              <a:solidFill>
                <a:schemeClr val="bg1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pic>
        <p:nvPicPr>
          <p:cNvPr id="3" name="image 10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58999" y="3870833"/>
            <a:ext cx="2494280" cy="337185"/>
          </a:xfrm>
          <a:prstGeom prst="rect">
            <a:avLst/>
          </a:prstGeom>
        </p:spPr>
      </p:pic>
      <p:sp>
        <p:nvSpPr>
          <p:cNvPr id="5" name="Object 107"/>
          <p:cNvSpPr txBox="1"/>
          <p:nvPr/>
        </p:nvSpPr>
        <p:spPr>
          <a:xfrm>
            <a:off x="2808224" y="3880357"/>
            <a:ext cx="2855776" cy="772605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分享人：</a:t>
            </a:r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徐凯升</a:t>
            </a:r>
            <a:endParaRPr lang="en-US" altLang="zh-CN" sz="16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l">
              <a:lnSpc>
                <a:spcPct val="95000"/>
              </a:lnSpc>
            </a:pPr>
            <a:endParaRPr lang="en-US" altLang="zh-CN" sz="16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95000"/>
              </a:lnSpc>
            </a:pP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出行慧行算法组负责人</a:t>
            </a:r>
          </a:p>
        </p:txBody>
      </p:sp>
      <p:grpSp>
        <p:nvGrpSpPr>
          <p:cNvPr id="6" name="组合 108"/>
          <p:cNvGrpSpPr/>
          <p:nvPr/>
        </p:nvGrpSpPr>
        <p:grpSpPr>
          <a:xfrm>
            <a:off x="2422271" y="3904615"/>
            <a:ext cx="219836" cy="219836"/>
            <a:chOff x="2422271" y="3904615"/>
            <a:chExt cx="219836" cy="219836"/>
          </a:xfrm>
        </p:grpSpPr>
        <p:sp>
          <p:nvSpPr>
            <p:cNvPr id="7" name="Object 109"/>
            <p:cNvSpPr txBox="1"/>
            <p:nvPr/>
          </p:nvSpPr>
          <p:spPr>
            <a:xfrm>
              <a:off x="2422271" y="3904615"/>
              <a:ext cx="219836" cy="21983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" name="Object 1010"/>
            <p:cNvSpPr txBox="1"/>
            <p:nvPr/>
          </p:nvSpPr>
          <p:spPr>
            <a:xfrm rot="5400000">
              <a:off x="2501265" y="3979926"/>
              <a:ext cx="89408" cy="77089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" name="image 10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83019" y="3870833"/>
            <a:ext cx="3427984" cy="337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CAE0736-6D9B-15F4-209C-2444EB1EB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" y="746654"/>
            <a:ext cx="12192000" cy="61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3995" y="1125000"/>
            <a:ext cx="3224530" cy="609600"/>
          </a:xfrm>
        </p:spPr>
        <p:txBody>
          <a:bodyPr/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方案召回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3995" y="2276600"/>
            <a:ext cx="3036570" cy="327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24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遇到的挑战：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如何保障数据质量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如何规避无效查询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?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24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建设的特色：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链路简单，服务稳定性高</a:t>
            </a: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前置计算，召回效率较高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61C19D-37F4-C6DD-1C9A-785D1DC7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00" y="909000"/>
            <a:ext cx="8204200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7188" y="1095115"/>
            <a:ext cx="11424285" cy="535686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[[[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98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715" y="1022090"/>
            <a:ext cx="11424285" cy="55029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882015"/>
            <a:ext cx="12141835" cy="68707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上线后遇到哪些问题</a:t>
            </a:r>
          </a:p>
        </p:txBody>
      </p:sp>
      <p:grpSp>
        <p:nvGrpSpPr>
          <p:cNvPr id="1406" name="组合 1406"/>
          <p:cNvGrpSpPr/>
          <p:nvPr/>
        </p:nvGrpSpPr>
        <p:grpSpPr>
          <a:xfrm>
            <a:off x="1404366" y="1913001"/>
            <a:ext cx="9383268" cy="4219956"/>
            <a:chOff x="1404366" y="1913001"/>
            <a:chExt cx="9383268" cy="4219956"/>
          </a:xfrm>
        </p:grpSpPr>
        <p:sp>
          <p:nvSpPr>
            <p:cNvPr id="1407" name="Object 1407"/>
            <p:cNvSpPr txBox="1"/>
            <p:nvPr>
              <p:custDataLst>
                <p:tags r:id="rId12"/>
              </p:custDataLst>
            </p:nvPr>
          </p:nvSpPr>
          <p:spPr>
            <a:xfrm>
              <a:off x="1385316" y="1893951"/>
              <a:ext cx="4939284" cy="4258056"/>
            </a:xfrm>
            <a:prstGeom prst="rect">
              <a:avLst/>
            </a:prstGeom>
            <a:blipFill dpi="0" rotWithShape="1">
              <a:blip r:embed="rId1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408" name="Object 1408"/>
            <p:cNvSpPr txBox="1"/>
            <p:nvPr>
              <p:custDataLst>
                <p:tags r:id="rId13"/>
              </p:custDataLst>
            </p:nvPr>
          </p:nvSpPr>
          <p:spPr>
            <a:xfrm>
              <a:off x="6286500" y="1893951"/>
              <a:ext cx="4520184" cy="4258056"/>
            </a:xfrm>
            <a:prstGeom prst="rect">
              <a:avLst/>
            </a:prstGeom>
            <a:blipFill dpi="0" rotWithShape="1">
              <a:blip r:embed="rId1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409" name="image 14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1658112" y="5201920"/>
            <a:ext cx="2497836" cy="582041"/>
          </a:xfrm>
          <a:prstGeom prst="rect">
            <a:avLst/>
          </a:prstGeom>
        </p:spPr>
      </p:pic>
      <p:sp>
        <p:nvSpPr>
          <p:cNvPr id="14010" name="Object 14010"/>
          <p:cNvSpPr txBox="1"/>
          <p:nvPr>
            <p:custDataLst>
              <p:tags r:id="rId2"/>
            </p:custDataLst>
          </p:nvPr>
        </p:nvSpPr>
        <p:spPr>
          <a:xfrm>
            <a:off x="1832165" y="4772025"/>
            <a:ext cx="2476500" cy="584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755" b="0" i="0" dirty="0">
                <a:solidFill>
                  <a:srgbClr val="16FFFF"/>
                </a:solidFill>
                <a:latin typeface="阿里巴巴普惠体 Heavy" panose="00020600040101010101" charset="-122"/>
                <a:ea typeface="阿里巴巴普惠体 Heavy" panose="00020600040101010101" charset="-122"/>
              </a:rPr>
              <a:t>节假日高峰</a:t>
            </a:r>
          </a:p>
        </p:txBody>
      </p:sp>
      <p:pic>
        <p:nvPicPr>
          <p:cNvPr id="914011" name="image 140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4830826" y="5201920"/>
            <a:ext cx="2497836" cy="582041"/>
          </a:xfrm>
          <a:prstGeom prst="rect">
            <a:avLst/>
          </a:prstGeom>
        </p:spPr>
      </p:pic>
      <p:sp>
        <p:nvSpPr>
          <p:cNvPr id="14012" name="Object 14012"/>
          <p:cNvSpPr txBox="1"/>
          <p:nvPr>
            <p:custDataLst>
              <p:tags r:id="rId4"/>
            </p:custDataLst>
          </p:nvPr>
        </p:nvSpPr>
        <p:spPr>
          <a:xfrm>
            <a:off x="4840351" y="4772025"/>
            <a:ext cx="2476500" cy="584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755" b="0" i="0" dirty="0">
                <a:solidFill>
                  <a:srgbClr val="16FFFF"/>
                </a:solidFill>
                <a:latin typeface="阿里巴巴普惠体 Heavy" panose="00020600040101010101" charset="-122"/>
                <a:ea typeface="阿里巴巴普惠体 Heavy" panose="00020600040101010101" charset="-122"/>
              </a:rPr>
              <a:t>极端天气</a:t>
            </a:r>
            <a:r>
              <a:rPr lang="zh-CN" altLang="en-US" sz="1755" dirty="0">
                <a:solidFill>
                  <a:srgbClr val="16FFFF"/>
                </a:solidFill>
                <a:latin typeface="阿里巴巴普惠体 Heavy" panose="00020600040101010101" charset="-122"/>
                <a:ea typeface="阿里巴巴普惠体 Heavy" panose="00020600040101010101" charset="-122"/>
              </a:rPr>
              <a:t>、突发事件</a:t>
            </a:r>
            <a:endParaRPr lang="zh-CN" sz="1755" b="0" i="0" dirty="0">
              <a:solidFill>
                <a:srgbClr val="16FFFF"/>
              </a:solidFill>
              <a:latin typeface="阿里巴巴普惠体 Heavy" panose="00020600040101010101" charset="-122"/>
              <a:ea typeface="阿里巴巴普惠体 Heavy" panose="00020600040101010101" charset="-122"/>
            </a:endParaRPr>
          </a:p>
        </p:txBody>
      </p:sp>
      <p:pic>
        <p:nvPicPr>
          <p:cNvPr id="914013" name="image 140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7759700" y="5201920"/>
            <a:ext cx="2497836" cy="582041"/>
          </a:xfrm>
          <a:prstGeom prst="rect">
            <a:avLst/>
          </a:prstGeom>
        </p:spPr>
      </p:pic>
      <p:sp>
        <p:nvSpPr>
          <p:cNvPr id="14014" name="Object 14014"/>
          <p:cNvSpPr txBox="1"/>
          <p:nvPr>
            <p:custDataLst>
              <p:tags r:id="rId6"/>
            </p:custDataLst>
          </p:nvPr>
        </p:nvSpPr>
        <p:spPr>
          <a:xfrm>
            <a:off x="7859013" y="4772025"/>
            <a:ext cx="2476500" cy="584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755" b="0" i="0" dirty="0">
                <a:solidFill>
                  <a:srgbClr val="16FFFF"/>
                </a:solidFill>
                <a:latin typeface="阿里巴巴普惠体 Heavy" panose="00020600040101010101" charset="-122"/>
                <a:ea typeface="阿里巴巴普惠体 Heavy" panose="00020600040101010101" charset="-122"/>
              </a:rPr>
              <a:t>道路交通准点率</a:t>
            </a:r>
          </a:p>
        </p:txBody>
      </p:sp>
      <p:pic>
        <p:nvPicPr>
          <p:cNvPr id="914015" name="image 140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1783969" y="5355463"/>
            <a:ext cx="2497836" cy="582041"/>
          </a:xfrm>
          <a:prstGeom prst="rect">
            <a:avLst/>
          </a:prstGeom>
        </p:spPr>
      </p:pic>
      <p:sp>
        <p:nvSpPr>
          <p:cNvPr id="14016" name="Object 14016"/>
          <p:cNvSpPr txBox="1"/>
          <p:nvPr>
            <p:custDataLst>
              <p:tags r:id="rId8"/>
            </p:custDataLst>
          </p:nvPr>
        </p:nvSpPr>
        <p:spPr>
          <a:xfrm>
            <a:off x="1832165" y="5102733"/>
            <a:ext cx="2463800" cy="571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1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国庆，春节一票难求</a:t>
            </a:r>
          </a:p>
        </p:txBody>
      </p:sp>
      <p:pic>
        <p:nvPicPr>
          <p:cNvPr id="914017" name="image 140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4830826" y="5355463"/>
            <a:ext cx="2497836" cy="582041"/>
          </a:xfrm>
          <a:prstGeom prst="rect">
            <a:avLst/>
          </a:prstGeom>
        </p:spPr>
      </p:pic>
      <p:sp>
        <p:nvSpPr>
          <p:cNvPr id="14018" name="Object 14018"/>
          <p:cNvSpPr txBox="1"/>
          <p:nvPr>
            <p:custDataLst>
              <p:tags r:id="rId10"/>
            </p:custDataLst>
          </p:nvPr>
        </p:nvSpPr>
        <p:spPr>
          <a:xfrm>
            <a:off x="4840351" y="5102733"/>
            <a:ext cx="2463800" cy="571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1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站点/线路停运，航变</a:t>
            </a:r>
            <a:r>
              <a:rPr lang="zh-CN" altLang="en-US" sz="1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，疫情</a:t>
            </a:r>
            <a:endParaRPr lang="zh-CN" sz="1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4020" name="Object 14020"/>
          <p:cNvSpPr txBox="1"/>
          <p:nvPr>
            <p:custDataLst>
              <p:tags r:id="rId11"/>
            </p:custDataLst>
          </p:nvPr>
        </p:nvSpPr>
        <p:spPr>
          <a:xfrm>
            <a:off x="7859013" y="5102733"/>
            <a:ext cx="2463800" cy="571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1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交通拥堵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4DF5F-C8A3-B00A-93BB-EA8A54FC15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4800" y="2409699"/>
            <a:ext cx="3024499" cy="20138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352FD3-F79E-6882-D0D5-B40411569E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08201" y="2409699"/>
            <a:ext cx="3024499" cy="20138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045CDA-B674-30BF-9E40-F3B9CF43A3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41602" y="2399220"/>
            <a:ext cx="2960927" cy="20348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1052830"/>
            <a:ext cx="12141835" cy="687070"/>
          </a:xfrm>
        </p:spPr>
        <p:txBody>
          <a:bodyPr/>
          <a:lstStyle/>
          <a:p>
            <a:r>
              <a:rPr kumimoji="1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解决思路</a:t>
            </a:r>
          </a:p>
        </p:txBody>
      </p:sp>
      <p:pic>
        <p:nvPicPr>
          <p:cNvPr id="91306" name="image 130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2413381" y="3525927"/>
            <a:ext cx="1887093" cy="420750"/>
          </a:xfrm>
          <a:prstGeom prst="rect">
            <a:avLst/>
          </a:prstGeom>
        </p:spPr>
      </p:pic>
      <p:pic>
        <p:nvPicPr>
          <p:cNvPr id="91307" name="image 13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5232654" y="3525927"/>
            <a:ext cx="1887093" cy="420750"/>
          </a:xfrm>
          <a:prstGeom prst="rect">
            <a:avLst/>
          </a:prstGeom>
        </p:spPr>
      </p:pic>
      <p:pic>
        <p:nvPicPr>
          <p:cNvPr id="91308" name="image 130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8017256" y="3525927"/>
            <a:ext cx="1887093" cy="420750"/>
          </a:xfrm>
          <a:prstGeom prst="rect">
            <a:avLst/>
          </a:prstGeom>
        </p:spPr>
      </p:pic>
      <p:pic>
        <p:nvPicPr>
          <p:cNvPr id="91309" name="image 130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2353436" y="4029101"/>
            <a:ext cx="2028572" cy="792480"/>
          </a:xfrm>
          <a:prstGeom prst="rect">
            <a:avLst/>
          </a:prstGeom>
        </p:spPr>
      </p:pic>
      <p:sp>
        <p:nvSpPr>
          <p:cNvPr id="13010" name="Object 13010"/>
          <p:cNvSpPr txBox="1"/>
          <p:nvPr>
            <p:custDataLst>
              <p:tags r:id="rId5"/>
            </p:custDataLst>
          </p:nvPr>
        </p:nvSpPr>
        <p:spPr>
          <a:xfrm>
            <a:off x="2362962" y="4038626"/>
            <a:ext cx="1996555" cy="1507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>
              <a:lnSpc>
                <a:spcPct val="123000"/>
              </a:lnSpc>
            </a:pPr>
            <a:r>
              <a:rPr lang="zh-CN" sz="1170" b="0" i="0" spc="-1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扩大召回的离线方案数量，实时校验运力做过滤 </a:t>
            </a:r>
            <a:endParaRPr lang="en-US" altLang="zh-CN" sz="1170" b="0" i="0" spc="-1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123000"/>
              </a:lnSpc>
            </a:pPr>
            <a:endParaRPr lang="en-US" altLang="zh-CN" sz="1170" spc="-1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123000"/>
              </a:lnSpc>
            </a:pPr>
            <a:r>
              <a:rPr lang="zh-CN" sz="1170" b="0" i="0" spc="-1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方案实现简单，但是计算压力较大，影响查询性能</a:t>
            </a:r>
          </a:p>
        </p:txBody>
      </p:sp>
      <p:pic>
        <p:nvPicPr>
          <p:cNvPr id="913011" name="image 130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rcRect/>
          <a:stretch>
            <a:fillRect/>
          </a:stretch>
        </p:blipFill>
        <p:spPr>
          <a:xfrm>
            <a:off x="2422906" y="3550438"/>
            <a:ext cx="1902841" cy="399288"/>
          </a:xfrm>
          <a:prstGeom prst="rect">
            <a:avLst/>
          </a:prstGeom>
        </p:spPr>
      </p:pic>
      <p:sp>
        <p:nvSpPr>
          <p:cNvPr id="13012" name="Object 13012"/>
          <p:cNvSpPr txBox="1"/>
          <p:nvPr>
            <p:custDataLst>
              <p:tags r:id="rId7"/>
            </p:custDataLst>
          </p:nvPr>
        </p:nvSpPr>
        <p:spPr>
          <a:xfrm>
            <a:off x="2432431" y="3559963"/>
            <a:ext cx="1866900" cy="3810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硬件升级</a:t>
            </a:r>
          </a:p>
        </p:txBody>
      </p:sp>
      <p:pic>
        <p:nvPicPr>
          <p:cNvPr id="913013" name="image 130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/>
          <a:srcRect/>
          <a:stretch>
            <a:fillRect/>
          </a:stretch>
        </p:blipFill>
        <p:spPr>
          <a:xfrm>
            <a:off x="2422906" y="2205000"/>
            <a:ext cx="1868043" cy="1207008"/>
          </a:xfrm>
          <a:prstGeom prst="rect">
            <a:avLst/>
          </a:prstGeom>
        </p:spPr>
      </p:pic>
      <p:sp>
        <p:nvSpPr>
          <p:cNvPr id="13014" name="Object 13014"/>
          <p:cNvSpPr txBox="1"/>
          <p:nvPr>
            <p:custDataLst>
              <p:tags r:id="rId9"/>
            </p:custDataLst>
          </p:nvPr>
        </p:nvSpPr>
        <p:spPr>
          <a:xfrm>
            <a:off x="2432431" y="2214525"/>
            <a:ext cx="1841500" cy="1206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795" b="0" i="0" dirty="0">
                <a:blipFill>
                  <a:blip r:embed="rId27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01.</a:t>
            </a:r>
            <a:endParaRPr lang="zh-CN" altLang="en-US" sz="7795" b="0" i="0" dirty="0">
              <a:blipFill>
                <a:blip r:embed="rId27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3015" name="image 130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5161914" y="4029101"/>
            <a:ext cx="2028572" cy="792480"/>
          </a:xfrm>
          <a:prstGeom prst="rect">
            <a:avLst/>
          </a:prstGeom>
        </p:spPr>
      </p:pic>
      <p:sp>
        <p:nvSpPr>
          <p:cNvPr id="13016" name="Object 13016"/>
          <p:cNvSpPr txBox="1"/>
          <p:nvPr>
            <p:custDataLst>
              <p:tags r:id="rId11"/>
            </p:custDataLst>
          </p:nvPr>
        </p:nvSpPr>
        <p:spPr>
          <a:xfrm>
            <a:off x="5171440" y="4038626"/>
            <a:ext cx="1996555" cy="1400048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>
              <a:lnSpc>
                <a:spcPct val="123000"/>
              </a:lnSpc>
            </a:pPr>
            <a:r>
              <a:rPr lang="zh-CN" sz="1170" b="0" i="0" spc="-1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保持现有召回数量，模型打分使用实时数据 </a:t>
            </a:r>
            <a:endParaRPr lang="en-US" altLang="zh-CN" sz="1170" spc="-1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123000"/>
              </a:lnSpc>
            </a:pPr>
            <a:endParaRPr lang="en-US" altLang="zh-CN" sz="1170" b="0" i="0" spc="-1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123000"/>
              </a:lnSpc>
            </a:pPr>
            <a:r>
              <a:rPr lang="zh-CN" sz="1170" b="0" i="0" spc="-1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方案实现复杂，但是近线计算，不影响查询性能</a:t>
            </a:r>
          </a:p>
        </p:txBody>
      </p:sp>
      <p:pic>
        <p:nvPicPr>
          <p:cNvPr id="913017" name="image 130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/>
          <a:srcRect/>
          <a:stretch>
            <a:fillRect/>
          </a:stretch>
        </p:blipFill>
        <p:spPr>
          <a:xfrm>
            <a:off x="5252974" y="3550438"/>
            <a:ext cx="1902841" cy="399288"/>
          </a:xfrm>
          <a:prstGeom prst="rect">
            <a:avLst/>
          </a:prstGeom>
        </p:spPr>
      </p:pic>
      <p:sp>
        <p:nvSpPr>
          <p:cNvPr id="13018" name="Object 13018"/>
          <p:cNvSpPr txBox="1"/>
          <p:nvPr>
            <p:custDataLst>
              <p:tags r:id="rId13"/>
            </p:custDataLst>
          </p:nvPr>
        </p:nvSpPr>
        <p:spPr>
          <a:xfrm>
            <a:off x="5262499" y="3559963"/>
            <a:ext cx="1866900" cy="3810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工程优化</a:t>
            </a:r>
          </a:p>
        </p:txBody>
      </p:sp>
      <p:pic>
        <p:nvPicPr>
          <p:cNvPr id="913019" name="image 1301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/>
          <a:srcRect/>
          <a:stretch>
            <a:fillRect/>
          </a:stretch>
        </p:blipFill>
        <p:spPr>
          <a:xfrm>
            <a:off x="5161915" y="2205000"/>
            <a:ext cx="2028570" cy="1207008"/>
          </a:xfrm>
          <a:prstGeom prst="rect">
            <a:avLst/>
          </a:prstGeom>
        </p:spPr>
      </p:pic>
      <p:sp>
        <p:nvSpPr>
          <p:cNvPr id="13020" name="Object 13020"/>
          <p:cNvSpPr txBox="1"/>
          <p:nvPr>
            <p:custDataLst>
              <p:tags r:id="rId15"/>
            </p:custDataLst>
          </p:nvPr>
        </p:nvSpPr>
        <p:spPr>
          <a:xfrm>
            <a:off x="5171440" y="2214525"/>
            <a:ext cx="2006600" cy="1206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795" b="0" i="0" dirty="0">
                <a:blipFill>
                  <a:blip r:embed="rId2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02.</a:t>
            </a:r>
            <a:endParaRPr lang="zh-CN" altLang="en-US" sz="7795" b="0" i="0" dirty="0">
              <a:blipFill>
                <a:blip r:embed="rId29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13021" name="image 130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7901050" y="4029101"/>
            <a:ext cx="2028572" cy="792480"/>
          </a:xfrm>
          <a:prstGeom prst="rect">
            <a:avLst/>
          </a:prstGeom>
        </p:spPr>
      </p:pic>
      <p:sp>
        <p:nvSpPr>
          <p:cNvPr id="13022" name="Object 13022"/>
          <p:cNvSpPr txBox="1"/>
          <p:nvPr>
            <p:custDataLst>
              <p:tags r:id="rId17"/>
            </p:custDataLst>
          </p:nvPr>
        </p:nvSpPr>
        <p:spPr>
          <a:xfrm>
            <a:off x="7910576" y="4038626"/>
            <a:ext cx="1996555" cy="129157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>
              <a:lnSpc>
                <a:spcPct val="123000"/>
              </a:lnSpc>
            </a:pPr>
            <a:r>
              <a:rPr lang="zh-CN" sz="1170" b="0" i="0" spc="-1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增加运力预估模型、需求预估模型等，重构评估体系 </a:t>
            </a:r>
            <a:endParaRPr lang="en-US" altLang="zh-CN" sz="1170" spc="-1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123000"/>
              </a:lnSpc>
            </a:pPr>
            <a:endParaRPr lang="en-US" altLang="zh-CN" sz="1170" b="0" i="0" spc="-1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123000"/>
              </a:lnSpc>
            </a:pPr>
            <a:r>
              <a:rPr lang="zh-CN" sz="1170" b="0" i="0" spc="-1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实现难度大，不确定因素太多</a:t>
            </a:r>
          </a:p>
        </p:txBody>
      </p:sp>
      <p:pic>
        <p:nvPicPr>
          <p:cNvPr id="913023" name="image 130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5"/>
          <a:srcRect/>
          <a:stretch>
            <a:fillRect/>
          </a:stretch>
        </p:blipFill>
        <p:spPr>
          <a:xfrm>
            <a:off x="7981188" y="3550438"/>
            <a:ext cx="1902841" cy="399288"/>
          </a:xfrm>
          <a:prstGeom prst="rect">
            <a:avLst/>
          </a:prstGeom>
        </p:spPr>
      </p:pic>
      <p:sp>
        <p:nvSpPr>
          <p:cNvPr id="13024" name="Object 13024"/>
          <p:cNvSpPr txBox="1"/>
          <p:nvPr>
            <p:custDataLst>
              <p:tags r:id="rId19"/>
            </p:custDataLst>
          </p:nvPr>
        </p:nvSpPr>
        <p:spPr>
          <a:xfrm>
            <a:off x="7990713" y="3559963"/>
            <a:ext cx="1879600" cy="393700"/>
          </a:xfrm>
          <a:prstGeom prst="rect">
            <a:avLst/>
          </a:prstGeom>
        </p:spPr>
        <p:txBody>
          <a:bodyPr vert="horz" wrap="square" lIns="0" tIns="46800" rIns="0" bIns="468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75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模型优化</a:t>
            </a:r>
          </a:p>
        </p:txBody>
      </p:sp>
      <p:pic>
        <p:nvPicPr>
          <p:cNvPr id="913025" name="image 1302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8"/>
          <a:srcRect/>
          <a:stretch>
            <a:fillRect/>
          </a:stretch>
        </p:blipFill>
        <p:spPr>
          <a:xfrm>
            <a:off x="7901051" y="2205000"/>
            <a:ext cx="2028570" cy="1207008"/>
          </a:xfrm>
          <a:prstGeom prst="rect">
            <a:avLst/>
          </a:prstGeom>
        </p:spPr>
      </p:pic>
      <p:sp>
        <p:nvSpPr>
          <p:cNvPr id="13026" name="Object 13026"/>
          <p:cNvSpPr txBox="1"/>
          <p:nvPr>
            <p:custDataLst>
              <p:tags r:id="rId21"/>
            </p:custDataLst>
          </p:nvPr>
        </p:nvSpPr>
        <p:spPr>
          <a:xfrm>
            <a:off x="7910576" y="2214525"/>
            <a:ext cx="2006600" cy="1206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795" b="0" i="0" dirty="0">
                <a:blipFill>
                  <a:blip r:embed="rId29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03.</a:t>
            </a:r>
            <a:endParaRPr lang="zh-CN" altLang="en-US" sz="7795" b="0" i="0" dirty="0">
              <a:blipFill>
                <a:blip r:embed="rId29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0332" y="927225"/>
            <a:ext cx="4895215" cy="575945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sz="489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召回升级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2405" y="1664460"/>
            <a:ext cx="4751070" cy="189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现状分析：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推荐请求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QPS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在万级</a:t>
            </a: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单次请求召回方案数在十万级</a:t>
            </a: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每秒的实时特征计算次数在亿级别，算力紧张</a:t>
            </a:r>
            <a:endParaRPr kumimoji="1" lang="zh-CN" altLang="en-US" sz="160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2405" y="4939155"/>
            <a:ext cx="5156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优化思路：</a:t>
            </a:r>
            <a:endParaRPr lang="zh-CN" sz="240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模型打分由查询驱动调整为变化驱动</a:t>
            </a:r>
            <a:endParaRPr kumimoji="1" lang="en-US" altLang="zh-CN" sz="160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找出影响打分的临界数值，对数据进行分桶，降低</a:t>
            </a:r>
            <a:endParaRPr kumimoji="1" lang="en-US" altLang="zh-CN" sz="160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16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模型打分频次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2405" y="3717415"/>
            <a:ext cx="50927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数据分析：</a:t>
            </a:r>
            <a:endParaRPr lang="zh-CN" sz="240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实时特征变化频次高，而变化幅度大的占比低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1132D08-D75A-F09B-4E6F-8E169DF8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89" y="311150"/>
            <a:ext cx="6997700" cy="62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1158913"/>
            <a:ext cx="12192000" cy="94488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排序升级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6000" y="1917000"/>
            <a:ext cx="105365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学习方法  </a:t>
            </a:r>
            <a:endParaRPr lang="en-US" altLang="zh-CN" sz="240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机器学习（</a:t>
            </a:r>
            <a:r>
              <a:rPr kumimoji="1" lang="en-US" altLang="zh-CN" dirty="0" err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xgboost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 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&gt;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 深度学习（</a:t>
            </a:r>
            <a:r>
              <a:rPr kumimoji="1" lang="en-US" altLang="zh-CN" dirty="0" err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tensorflow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</a:t>
            </a:r>
            <a:r>
              <a:rPr kumimoji="1" lang="en-US" altLang="zh-CN" dirty="0" err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pytorch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引入更多的实时特征，使用上下文信息和用户行为序列</a:t>
            </a: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参数量（万级）   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&gt;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 参数量（百万级）</a:t>
            </a: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优势</a:t>
            </a:r>
            <a:endParaRPr lang="en-US" altLang="zh-CN" sz="2400" dirty="0">
              <a:solidFill>
                <a:srgbClr val="16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降低了特征工程的工作量</a:t>
            </a: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提高了模型的表达能力</a:t>
            </a: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/>
          <p:cNvGrpSpPr/>
          <p:nvPr/>
        </p:nvGrpSpPr>
        <p:grpSpPr>
          <a:xfrm>
            <a:off x="319405" y="1485000"/>
            <a:ext cx="4776470" cy="2880995"/>
            <a:chOff x="2234261" y="4066044"/>
            <a:chExt cx="5416578" cy="3266829"/>
          </a:xfrm>
        </p:grpSpPr>
        <p:sp>
          <p:nvSpPr>
            <p:cNvPr id="186" name="椭圆 185"/>
            <p:cNvSpPr/>
            <p:nvPr/>
          </p:nvSpPr>
          <p:spPr>
            <a:xfrm>
              <a:off x="3204269" y="6510159"/>
              <a:ext cx="184785" cy="1847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87" name="椭圆 186"/>
            <p:cNvSpPr/>
            <p:nvPr/>
          </p:nvSpPr>
          <p:spPr>
            <a:xfrm>
              <a:off x="3509069" y="6510159"/>
              <a:ext cx="184785" cy="1847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88" name="椭圆 187"/>
            <p:cNvSpPr/>
            <p:nvPr/>
          </p:nvSpPr>
          <p:spPr>
            <a:xfrm>
              <a:off x="3813869" y="6510159"/>
              <a:ext cx="184785" cy="18478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89" name="椭圆 188"/>
            <p:cNvSpPr/>
            <p:nvPr/>
          </p:nvSpPr>
          <p:spPr>
            <a:xfrm>
              <a:off x="4118669" y="6510159"/>
              <a:ext cx="184785" cy="18478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0" name="椭圆 189"/>
            <p:cNvSpPr/>
            <p:nvPr/>
          </p:nvSpPr>
          <p:spPr>
            <a:xfrm>
              <a:off x="4423469" y="6510158"/>
              <a:ext cx="184785" cy="18478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4728269" y="6510158"/>
              <a:ext cx="184785" cy="1847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5033069" y="6510158"/>
              <a:ext cx="184785" cy="1847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3" name="椭圆 192"/>
            <p:cNvSpPr/>
            <p:nvPr/>
          </p:nvSpPr>
          <p:spPr>
            <a:xfrm>
              <a:off x="5337869" y="6510158"/>
              <a:ext cx="184785" cy="1847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4" name="椭圆 193"/>
            <p:cNvSpPr/>
            <p:nvPr/>
          </p:nvSpPr>
          <p:spPr>
            <a:xfrm>
              <a:off x="5642669" y="6510157"/>
              <a:ext cx="184785" cy="1847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5" name="椭圆 194"/>
            <p:cNvSpPr/>
            <p:nvPr/>
          </p:nvSpPr>
          <p:spPr>
            <a:xfrm>
              <a:off x="5947469" y="6510157"/>
              <a:ext cx="184785" cy="18478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>
              <a:off x="6252269" y="6510157"/>
              <a:ext cx="184785" cy="18478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7" name="椭圆 196"/>
            <p:cNvSpPr/>
            <p:nvPr/>
          </p:nvSpPr>
          <p:spPr>
            <a:xfrm>
              <a:off x="6557069" y="6510157"/>
              <a:ext cx="184785" cy="18478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31775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34823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37871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1" name="矩形 200"/>
            <p:cNvSpPr/>
            <p:nvPr/>
          </p:nvSpPr>
          <p:spPr>
            <a:xfrm>
              <a:off x="40919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440060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47015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50063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53111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56159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59207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6225598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6532302" y="6091058"/>
              <a:ext cx="238125" cy="156212"/>
            </a:xfrm>
            <a:prstGeom prst="rect">
              <a:avLst/>
            </a:prstGeom>
            <a:gradFill flip="none" rotWithShape="1">
              <a:gsLst>
                <a:gs pos="89902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cxnSp>
          <p:nvCxnSpPr>
            <p:cNvPr id="210" name="直接箭头连接符 29"/>
            <p:cNvCxnSpPr>
              <a:stCxn id="186" idx="0"/>
              <a:endCxn id="198" idx="2"/>
            </p:cNvCxnSpPr>
            <p:nvPr/>
          </p:nvCxnSpPr>
          <p:spPr>
            <a:xfrm flipH="1" flipV="1">
              <a:off x="3296661" y="6247270"/>
              <a:ext cx="1" cy="2628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30"/>
            <p:cNvCxnSpPr>
              <a:stCxn id="187" idx="0"/>
              <a:endCxn id="199" idx="2"/>
            </p:cNvCxnSpPr>
            <p:nvPr/>
          </p:nvCxnSpPr>
          <p:spPr>
            <a:xfrm flipH="1" flipV="1">
              <a:off x="3601461" y="6247270"/>
              <a:ext cx="1" cy="2628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箭头连接符 31"/>
            <p:cNvCxnSpPr>
              <a:stCxn id="188" idx="0"/>
              <a:endCxn id="200" idx="2"/>
            </p:cNvCxnSpPr>
            <p:nvPr/>
          </p:nvCxnSpPr>
          <p:spPr>
            <a:xfrm flipH="1" flipV="1">
              <a:off x="3906261" y="6247270"/>
              <a:ext cx="1" cy="2628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32"/>
            <p:cNvCxnSpPr>
              <a:stCxn id="189" idx="0"/>
              <a:endCxn id="201" idx="2"/>
            </p:cNvCxnSpPr>
            <p:nvPr/>
          </p:nvCxnSpPr>
          <p:spPr>
            <a:xfrm flipH="1" flipV="1">
              <a:off x="4211061" y="6247270"/>
              <a:ext cx="1" cy="2628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箭头连接符 33"/>
            <p:cNvCxnSpPr>
              <a:stCxn id="190" idx="0"/>
              <a:endCxn id="202" idx="2"/>
            </p:cNvCxnSpPr>
            <p:nvPr/>
          </p:nvCxnSpPr>
          <p:spPr>
            <a:xfrm flipV="1">
              <a:off x="4515862" y="6247270"/>
              <a:ext cx="3809" cy="26288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箭头连接符 34"/>
            <p:cNvCxnSpPr>
              <a:stCxn id="191" idx="0"/>
              <a:endCxn id="203" idx="2"/>
            </p:cNvCxnSpPr>
            <p:nvPr/>
          </p:nvCxnSpPr>
          <p:spPr>
            <a:xfrm flipH="1" flipV="1">
              <a:off x="4820661" y="6247270"/>
              <a:ext cx="1" cy="26288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箭头连接符 35"/>
            <p:cNvCxnSpPr>
              <a:stCxn id="192" idx="0"/>
              <a:endCxn id="204" idx="2"/>
            </p:cNvCxnSpPr>
            <p:nvPr/>
          </p:nvCxnSpPr>
          <p:spPr>
            <a:xfrm flipH="1" flipV="1">
              <a:off x="5125461" y="6247270"/>
              <a:ext cx="1" cy="26288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36"/>
            <p:cNvCxnSpPr>
              <a:stCxn id="193" idx="0"/>
              <a:endCxn id="205" idx="2"/>
            </p:cNvCxnSpPr>
            <p:nvPr/>
          </p:nvCxnSpPr>
          <p:spPr>
            <a:xfrm flipH="1" flipV="1">
              <a:off x="5430261" y="6247270"/>
              <a:ext cx="1" cy="26288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37"/>
            <p:cNvCxnSpPr>
              <a:stCxn id="194" idx="0"/>
              <a:endCxn id="206" idx="2"/>
            </p:cNvCxnSpPr>
            <p:nvPr/>
          </p:nvCxnSpPr>
          <p:spPr>
            <a:xfrm flipH="1" flipV="1">
              <a:off x="5735061" y="6247270"/>
              <a:ext cx="1" cy="26288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箭头连接符 38"/>
            <p:cNvCxnSpPr>
              <a:stCxn id="195" idx="0"/>
              <a:endCxn id="207" idx="2"/>
            </p:cNvCxnSpPr>
            <p:nvPr/>
          </p:nvCxnSpPr>
          <p:spPr>
            <a:xfrm flipH="1" flipV="1">
              <a:off x="6039861" y="6247270"/>
              <a:ext cx="1" cy="26288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箭头连接符 39"/>
            <p:cNvCxnSpPr>
              <a:stCxn id="196" idx="0"/>
              <a:endCxn id="208" idx="2"/>
            </p:cNvCxnSpPr>
            <p:nvPr/>
          </p:nvCxnSpPr>
          <p:spPr>
            <a:xfrm flipH="1" flipV="1">
              <a:off x="6344661" y="6247270"/>
              <a:ext cx="1" cy="26288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40"/>
            <p:cNvCxnSpPr>
              <a:stCxn id="197" idx="0"/>
              <a:endCxn id="209" idx="2"/>
            </p:cNvCxnSpPr>
            <p:nvPr/>
          </p:nvCxnSpPr>
          <p:spPr>
            <a:xfrm flipV="1">
              <a:off x="6649462" y="6247270"/>
              <a:ext cx="1903" cy="26288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矩形 221"/>
            <p:cNvSpPr/>
            <p:nvPr/>
          </p:nvSpPr>
          <p:spPr>
            <a:xfrm>
              <a:off x="2929948" y="5671957"/>
              <a:ext cx="4019550" cy="1562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  <a:latin typeface="+mj-ea"/>
                  <a:ea typeface="+mj-ea"/>
                </a:rPr>
                <a:t>network</a:t>
              </a:r>
            </a:p>
          </p:txBody>
        </p:sp>
        <p:sp>
          <p:nvSpPr>
            <p:cNvPr id="223" name="矩形 222"/>
            <p:cNvSpPr/>
            <p:nvPr/>
          </p:nvSpPr>
          <p:spPr>
            <a:xfrm>
              <a:off x="3296661" y="5239520"/>
              <a:ext cx="3284221" cy="1695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  <a:latin typeface="+mj-ea"/>
                  <a:ea typeface="+mj-ea"/>
                </a:rPr>
                <a:t>network</a:t>
              </a:r>
            </a:p>
          </p:txBody>
        </p:sp>
        <p:sp>
          <p:nvSpPr>
            <p:cNvPr id="224" name="矩形 223"/>
            <p:cNvSpPr/>
            <p:nvPr/>
          </p:nvSpPr>
          <p:spPr>
            <a:xfrm>
              <a:off x="4144384" y="4807083"/>
              <a:ext cx="1590677" cy="1695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bg1"/>
                  </a:solidFill>
                  <a:latin typeface="+mj-ea"/>
                  <a:ea typeface="+mj-ea"/>
                </a:rPr>
                <a:t>方案的</a:t>
              </a:r>
              <a:r>
                <a:rPr lang="en-US" altLang="zh-CN" sz="1000">
                  <a:solidFill>
                    <a:schemeClr val="bg1"/>
                  </a:solidFill>
                  <a:latin typeface="+mj-ea"/>
                  <a:ea typeface="+mj-ea"/>
                </a:rPr>
                <a:t>embedding</a:t>
              </a:r>
            </a:p>
          </p:txBody>
        </p:sp>
        <p:cxnSp>
          <p:nvCxnSpPr>
            <p:cNvPr id="225" name="直接箭头连接符 69"/>
            <p:cNvCxnSpPr/>
            <p:nvPr/>
          </p:nvCxnSpPr>
          <p:spPr>
            <a:xfrm flipV="1">
              <a:off x="4939723" y="5856744"/>
              <a:ext cx="0" cy="18097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71"/>
            <p:cNvCxnSpPr/>
            <p:nvPr/>
          </p:nvCxnSpPr>
          <p:spPr>
            <a:xfrm flipV="1">
              <a:off x="4939723" y="5437644"/>
              <a:ext cx="0" cy="18097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箭头连接符 72"/>
            <p:cNvCxnSpPr/>
            <p:nvPr/>
          </p:nvCxnSpPr>
          <p:spPr>
            <a:xfrm flipV="1">
              <a:off x="4939723" y="5009019"/>
              <a:ext cx="0" cy="18097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文本框 227"/>
            <p:cNvSpPr txBox="1"/>
            <p:nvPr/>
          </p:nvSpPr>
          <p:spPr>
            <a:xfrm>
              <a:off x="3125656" y="6696223"/>
              <a:ext cx="646331" cy="31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航班号</a:t>
              </a: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3802816" y="6694942"/>
              <a:ext cx="816249" cy="31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机场</a:t>
              </a:r>
              <a:r>
                <a:rPr lang="en-US" altLang="zh-CN" sz="1200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code</a:t>
              </a:r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5031639" y="6694942"/>
              <a:ext cx="492443" cy="31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时刻</a:t>
              </a:r>
            </a:p>
          </p:txBody>
        </p:sp>
        <p:sp>
          <p:nvSpPr>
            <p:cNvPr id="231" name="文本框 230"/>
            <p:cNvSpPr txBox="1"/>
            <p:nvPr/>
          </p:nvSpPr>
          <p:spPr>
            <a:xfrm>
              <a:off x="5950683" y="6694942"/>
              <a:ext cx="492443" cy="31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时长</a:t>
              </a: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6407764" y="6694942"/>
              <a:ext cx="492443" cy="31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价格</a:t>
              </a:r>
            </a:p>
          </p:txBody>
        </p:sp>
        <p:sp>
          <p:nvSpPr>
            <p:cNvPr id="233" name="文本框 232"/>
            <p:cNvSpPr txBox="1"/>
            <p:nvPr/>
          </p:nvSpPr>
          <p:spPr>
            <a:xfrm>
              <a:off x="2392305" y="6248547"/>
              <a:ext cx="942887" cy="31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embedding</a:t>
              </a:r>
            </a:p>
          </p:txBody>
        </p:sp>
        <p:sp>
          <p:nvSpPr>
            <p:cNvPr id="234" name="圆角矩形 233"/>
            <p:cNvSpPr/>
            <p:nvPr/>
          </p:nvSpPr>
          <p:spPr>
            <a:xfrm>
              <a:off x="2234261" y="4066044"/>
              <a:ext cx="5416578" cy="3266829"/>
            </a:xfrm>
            <a:prstGeom prst="roundRect">
              <a:avLst>
                <a:gd name="adj" fmla="val 7267"/>
              </a:avLst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235" name="文本框 234"/>
            <p:cNvSpPr txBox="1"/>
            <p:nvPr/>
          </p:nvSpPr>
          <p:spPr>
            <a:xfrm>
              <a:off x="3186171" y="4304407"/>
              <a:ext cx="3268980" cy="417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ea typeface="阿里巴巴普惠体" panose="00020600040101010101" charset="-122"/>
                </a:rPr>
                <a:t>     方案的</a:t>
              </a:r>
              <a:r>
                <a:rPr lang="en-US" altLang="zh-CN" dirty="0">
                  <a:solidFill>
                    <a:schemeClr val="bg1"/>
                  </a:solidFill>
                  <a:ea typeface="阿里巴巴普惠体" panose="00020600040101010101" charset="-122"/>
                </a:rPr>
                <a:t>embedding</a:t>
              </a:r>
              <a:r>
                <a:rPr lang="zh-CN" altLang="en-US" dirty="0">
                  <a:solidFill>
                    <a:schemeClr val="bg1"/>
                  </a:solidFill>
                  <a:ea typeface="阿里巴巴普惠体" panose="00020600040101010101" charset="-122"/>
                </a:rPr>
                <a:t>构建</a:t>
              </a:r>
            </a:p>
          </p:txBody>
        </p:sp>
      </p:grpSp>
      <p:sp>
        <p:nvSpPr>
          <p:cNvPr id="121" name="任意多边形 187"/>
          <p:cNvSpPr/>
          <p:nvPr/>
        </p:nvSpPr>
        <p:spPr>
          <a:xfrm>
            <a:off x="2441575" y="4365995"/>
            <a:ext cx="3446780" cy="1028065"/>
          </a:xfrm>
          <a:custGeom>
            <a:avLst/>
            <a:gdLst>
              <a:gd name="connsiteX0" fmla="*/ 0 w 3909060"/>
              <a:gd name="connsiteY0" fmla="*/ 0 h 1165860"/>
              <a:gd name="connsiteX1" fmla="*/ 1508760 w 3909060"/>
              <a:gd name="connsiteY1" fmla="*/ 1028700 h 1165860"/>
              <a:gd name="connsiteX2" fmla="*/ 2537460 w 3909060"/>
              <a:gd name="connsiteY2" fmla="*/ 937260 h 1165860"/>
              <a:gd name="connsiteX3" fmla="*/ 3909060 w 3909060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9060" h="1165860">
                <a:moveTo>
                  <a:pt x="0" y="0"/>
                </a:moveTo>
                <a:cubicBezTo>
                  <a:pt x="542925" y="436245"/>
                  <a:pt x="1085850" y="872490"/>
                  <a:pt x="1508760" y="1028700"/>
                </a:cubicBezTo>
                <a:cubicBezTo>
                  <a:pt x="1931670" y="1184910"/>
                  <a:pt x="2137410" y="914400"/>
                  <a:pt x="2537460" y="937260"/>
                </a:cubicBezTo>
                <a:cubicBezTo>
                  <a:pt x="2937510" y="960120"/>
                  <a:pt x="3423285" y="1062990"/>
                  <a:pt x="3909060" y="116586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阿里巴巴普惠体" panose="00020600040101010101" charset="-122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5800725" y="1516115"/>
            <a:ext cx="6089650" cy="4722495"/>
            <a:chOff x="8450079" y="4101064"/>
            <a:chExt cx="6906126" cy="5355537"/>
          </a:xfrm>
        </p:grpSpPr>
        <p:sp>
          <p:nvSpPr>
            <p:cNvPr id="123" name="椭圆 122"/>
            <p:cNvSpPr/>
            <p:nvPr/>
          </p:nvSpPr>
          <p:spPr>
            <a:xfrm>
              <a:off x="11662510" y="8479286"/>
              <a:ext cx="240632" cy="2406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2055541" y="8479286"/>
              <a:ext cx="240632" cy="2406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2721289" y="8479286"/>
              <a:ext cx="240632" cy="2406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13431161" y="8476278"/>
              <a:ext cx="232610" cy="240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13856277" y="8476278"/>
              <a:ext cx="232610" cy="240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14397698" y="8476278"/>
              <a:ext cx="232610" cy="240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2256071" y="8350478"/>
              <a:ext cx="509336" cy="4176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ea typeface="阿里巴巴普惠体" panose="00020600040101010101" charset="-122"/>
                </a:rPr>
                <a:t>…</a:t>
              </a: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14000656" y="8339450"/>
              <a:ext cx="509336" cy="4176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ea typeface="阿里巴巴普惠体" panose="00020600040101010101" charset="-122"/>
                </a:rPr>
                <a:t>…</a:t>
              </a:r>
            </a:p>
          </p:txBody>
        </p:sp>
        <p:sp>
          <p:nvSpPr>
            <p:cNvPr id="131" name="同心圆 130"/>
            <p:cNvSpPr/>
            <p:nvPr/>
          </p:nvSpPr>
          <p:spPr>
            <a:xfrm>
              <a:off x="9051656" y="8479286"/>
              <a:ext cx="240632" cy="240632"/>
            </a:xfrm>
            <a:prstGeom prst="don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32" name="同心圆 131"/>
            <p:cNvSpPr/>
            <p:nvPr/>
          </p:nvSpPr>
          <p:spPr>
            <a:xfrm>
              <a:off x="9837716" y="8479286"/>
              <a:ext cx="240632" cy="240632"/>
            </a:xfrm>
            <a:prstGeom prst="don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33" name="同心圆 132"/>
            <p:cNvSpPr/>
            <p:nvPr/>
          </p:nvSpPr>
          <p:spPr>
            <a:xfrm>
              <a:off x="8652105" y="8479286"/>
              <a:ext cx="240632" cy="240632"/>
            </a:xfrm>
            <a:prstGeom prst="don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1614389" y="7793486"/>
              <a:ext cx="336874" cy="240632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12010934" y="7793486"/>
              <a:ext cx="336874" cy="240632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12673168" y="7793486"/>
              <a:ext cx="336874" cy="240632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2255820" y="7650141"/>
              <a:ext cx="509336" cy="4176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ea typeface="阿里巴巴普惠体" panose="00020600040101010101" charset="-122"/>
                </a:rPr>
                <a:t>…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8603984" y="7792802"/>
              <a:ext cx="336874" cy="240632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9000529" y="7790478"/>
              <a:ext cx="336874" cy="240632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9791364" y="7790478"/>
              <a:ext cx="336874" cy="240632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10986877" y="8476278"/>
              <a:ext cx="240632" cy="2406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10938756" y="7790478"/>
              <a:ext cx="336874" cy="240632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cxnSp>
          <p:nvCxnSpPr>
            <p:cNvPr id="143" name="直接箭头连接符 106"/>
            <p:cNvCxnSpPr/>
            <p:nvPr/>
          </p:nvCxnSpPr>
          <p:spPr>
            <a:xfrm flipV="1">
              <a:off x="8774930" y="8150423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08"/>
            <p:cNvCxnSpPr/>
            <p:nvPr/>
          </p:nvCxnSpPr>
          <p:spPr>
            <a:xfrm flipV="1">
              <a:off x="9167966" y="8146408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/>
            <p:cNvSpPr txBox="1"/>
            <p:nvPr/>
          </p:nvSpPr>
          <p:spPr>
            <a:xfrm>
              <a:off x="9304320" y="8358495"/>
              <a:ext cx="509336" cy="4176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ea typeface="阿里巴巴普惠体" panose="00020600040101010101" charset="-122"/>
                </a:rPr>
                <a:t>…</a:t>
              </a: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9304069" y="7658158"/>
              <a:ext cx="509336" cy="4176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ea typeface="阿里巴巴普惠体" panose="00020600040101010101" charset="-122"/>
                </a:rPr>
                <a:t>…</a:t>
              </a:r>
            </a:p>
          </p:txBody>
        </p:sp>
        <p:cxnSp>
          <p:nvCxnSpPr>
            <p:cNvPr id="147" name="直接箭头连接符 111"/>
            <p:cNvCxnSpPr/>
            <p:nvPr/>
          </p:nvCxnSpPr>
          <p:spPr>
            <a:xfrm flipV="1">
              <a:off x="9958044" y="8142392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12"/>
            <p:cNvCxnSpPr/>
            <p:nvPr/>
          </p:nvCxnSpPr>
          <p:spPr>
            <a:xfrm flipV="1">
              <a:off x="11097029" y="8150408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13"/>
            <p:cNvCxnSpPr/>
            <p:nvPr/>
          </p:nvCxnSpPr>
          <p:spPr>
            <a:xfrm flipV="1">
              <a:off x="11778824" y="8158425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14"/>
            <p:cNvCxnSpPr/>
            <p:nvPr/>
          </p:nvCxnSpPr>
          <p:spPr>
            <a:xfrm flipV="1">
              <a:off x="12171860" y="8166445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15"/>
            <p:cNvCxnSpPr/>
            <p:nvPr/>
          </p:nvCxnSpPr>
          <p:spPr>
            <a:xfrm flipV="1">
              <a:off x="12829589" y="8162433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本框 151"/>
            <p:cNvSpPr txBox="1"/>
            <p:nvPr/>
          </p:nvSpPr>
          <p:spPr>
            <a:xfrm>
              <a:off x="8604970" y="8860650"/>
              <a:ext cx="1523268" cy="34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ea typeface="阿里巴巴普惠体" panose="00020600040101010101" charset="-122"/>
                </a:rPr>
                <a:t>用户点击序列</a:t>
              </a: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10586992" y="8860650"/>
              <a:ext cx="1020074" cy="59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ea typeface="阿里巴巴普惠体" panose="00020600040101010101" charset="-122"/>
                </a:rPr>
                <a:t>候选方案</a:t>
              </a: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11786136" y="8864660"/>
              <a:ext cx="1020074" cy="59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ea typeface="阿里巴巴普惠体" panose="00020600040101010101" charset="-122"/>
                </a:rPr>
                <a:t>离散特征</a:t>
              </a: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13547466" y="8860649"/>
              <a:ext cx="1020074" cy="59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ea typeface="阿里巴巴普惠体" panose="00020600040101010101" charset="-122"/>
                </a:rPr>
                <a:t>连续特征</a:t>
              </a:r>
            </a:p>
          </p:txBody>
        </p:sp>
        <p:sp>
          <p:nvSpPr>
            <p:cNvPr id="156" name="圆角矩形 155"/>
            <p:cNvSpPr/>
            <p:nvPr/>
          </p:nvSpPr>
          <p:spPr>
            <a:xfrm>
              <a:off x="8603984" y="8263016"/>
              <a:ext cx="336874" cy="14019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57" name="圆角矩形 156"/>
            <p:cNvSpPr/>
            <p:nvPr/>
          </p:nvSpPr>
          <p:spPr>
            <a:xfrm>
              <a:off x="8994369" y="8263640"/>
              <a:ext cx="336874" cy="14019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58" name="圆角矩形 157"/>
            <p:cNvSpPr/>
            <p:nvPr/>
          </p:nvSpPr>
          <p:spPr>
            <a:xfrm>
              <a:off x="9783598" y="8263016"/>
              <a:ext cx="336874" cy="14019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59" name="圆角矩形 158"/>
            <p:cNvSpPr/>
            <p:nvPr/>
          </p:nvSpPr>
          <p:spPr>
            <a:xfrm>
              <a:off x="10078348" y="7123493"/>
              <a:ext cx="457200" cy="209550"/>
            </a:xfrm>
            <a:prstGeom prst="round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000" dirty="0">
                  <a:solidFill>
                    <a:srgbClr val="00B05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weight</a:t>
              </a:r>
            </a:p>
          </p:txBody>
        </p:sp>
        <p:cxnSp>
          <p:nvCxnSpPr>
            <p:cNvPr id="160" name="直接箭头连接符 125"/>
            <p:cNvCxnSpPr>
              <a:stCxn id="142" idx="0"/>
              <a:endCxn id="159" idx="2"/>
            </p:cNvCxnSpPr>
            <p:nvPr/>
          </p:nvCxnSpPr>
          <p:spPr>
            <a:xfrm flipH="1" flipV="1">
              <a:off x="10306948" y="7333043"/>
              <a:ext cx="800245" cy="457435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26"/>
            <p:cNvCxnSpPr>
              <a:stCxn id="140" idx="0"/>
              <a:endCxn id="159" idx="2"/>
            </p:cNvCxnSpPr>
            <p:nvPr/>
          </p:nvCxnSpPr>
          <p:spPr>
            <a:xfrm flipV="1">
              <a:off x="9959801" y="7333043"/>
              <a:ext cx="347147" cy="457435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29"/>
            <p:cNvCxnSpPr>
              <a:stCxn id="139" idx="0"/>
              <a:endCxn id="159" idx="2"/>
            </p:cNvCxnSpPr>
            <p:nvPr/>
          </p:nvCxnSpPr>
          <p:spPr>
            <a:xfrm flipV="1">
              <a:off x="9168966" y="7333043"/>
              <a:ext cx="1137982" cy="457435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32"/>
            <p:cNvCxnSpPr>
              <a:stCxn id="138" idx="0"/>
              <a:endCxn id="159" idx="2"/>
            </p:cNvCxnSpPr>
            <p:nvPr/>
          </p:nvCxnSpPr>
          <p:spPr>
            <a:xfrm flipV="1">
              <a:off x="8772421" y="7333043"/>
              <a:ext cx="1534527" cy="459759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矩形 163"/>
            <p:cNvSpPr/>
            <p:nvPr/>
          </p:nvSpPr>
          <p:spPr>
            <a:xfrm>
              <a:off x="9392548" y="6425426"/>
              <a:ext cx="336874" cy="240632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lumMod val="75000"/>
                  </a:schemeClr>
                </a:gs>
                <a:gs pos="64750">
                  <a:schemeClr val="bg1">
                    <a:lumMod val="50000"/>
                  </a:schemeClr>
                </a:gs>
                <a:gs pos="49000">
                  <a:srgbClr val="C6DCF1"/>
                </a:gs>
                <a:gs pos="34000">
                  <a:schemeClr val="tx1">
                    <a:lumMod val="50000"/>
                    <a:lumOff val="50000"/>
                  </a:schemeClr>
                </a:gs>
                <a:gs pos="9000">
                  <a:schemeClr val="bg1">
                    <a:lumMod val="65000"/>
                  </a:schemeClr>
                </a:gs>
                <a:gs pos="11002">
                  <a:srgbClr val="AEB0B1"/>
                </a:gs>
                <a:gs pos="23865">
                  <a:schemeClr val="tx1">
                    <a:lumMod val="65000"/>
                    <a:lumOff val="35000"/>
                  </a:schemeClr>
                </a:gs>
                <a:gs pos="73000">
                  <a:schemeClr val="bg2">
                    <a:lumMod val="50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cxnSp>
          <p:nvCxnSpPr>
            <p:cNvPr id="165" name="直接箭头连接符 136"/>
            <p:cNvCxnSpPr>
              <a:stCxn id="138" idx="0"/>
              <a:endCxn id="164" idx="2"/>
            </p:cNvCxnSpPr>
            <p:nvPr/>
          </p:nvCxnSpPr>
          <p:spPr>
            <a:xfrm flipV="1">
              <a:off x="8772421" y="6666058"/>
              <a:ext cx="788564" cy="1126744"/>
            </a:xfrm>
            <a:prstGeom prst="straightConnector1">
              <a:avLst/>
            </a:prstGeom>
            <a:ln>
              <a:solidFill>
                <a:srgbClr val="FFC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39"/>
            <p:cNvCxnSpPr>
              <a:stCxn id="139" idx="0"/>
              <a:endCxn id="164" idx="2"/>
            </p:cNvCxnSpPr>
            <p:nvPr/>
          </p:nvCxnSpPr>
          <p:spPr>
            <a:xfrm flipV="1">
              <a:off x="9168966" y="6666058"/>
              <a:ext cx="392019" cy="1124420"/>
            </a:xfrm>
            <a:prstGeom prst="straightConnector1">
              <a:avLst/>
            </a:prstGeom>
            <a:ln>
              <a:solidFill>
                <a:srgbClr val="FFC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42"/>
            <p:cNvCxnSpPr>
              <a:stCxn id="140" idx="0"/>
              <a:endCxn id="164" idx="2"/>
            </p:cNvCxnSpPr>
            <p:nvPr/>
          </p:nvCxnSpPr>
          <p:spPr>
            <a:xfrm flipH="1" flipV="1">
              <a:off x="9560985" y="6666058"/>
              <a:ext cx="398816" cy="1124420"/>
            </a:xfrm>
            <a:prstGeom prst="straightConnector1">
              <a:avLst/>
            </a:prstGeom>
            <a:ln>
              <a:solidFill>
                <a:srgbClr val="FFC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45"/>
            <p:cNvCxnSpPr>
              <a:stCxn id="159" idx="0"/>
              <a:endCxn id="164" idx="2"/>
            </p:cNvCxnSpPr>
            <p:nvPr/>
          </p:nvCxnSpPr>
          <p:spPr>
            <a:xfrm flipH="1" flipV="1">
              <a:off x="9560985" y="6666058"/>
              <a:ext cx="745963" cy="457435"/>
            </a:xfrm>
            <a:prstGeom prst="straightConnector1">
              <a:avLst/>
            </a:prstGeom>
            <a:ln>
              <a:solidFill>
                <a:srgbClr val="FFC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文本框 168"/>
            <p:cNvSpPr txBox="1"/>
            <p:nvPr/>
          </p:nvSpPr>
          <p:spPr>
            <a:xfrm>
              <a:off x="8511469" y="6674665"/>
              <a:ext cx="960272" cy="31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pooling</a:t>
              </a:r>
            </a:p>
          </p:txBody>
        </p:sp>
        <p:sp>
          <p:nvSpPr>
            <p:cNvPr id="170" name="矩形 169"/>
            <p:cNvSpPr/>
            <p:nvPr/>
          </p:nvSpPr>
          <p:spPr>
            <a:xfrm>
              <a:off x="8450079" y="5657222"/>
              <a:ext cx="6906126" cy="2412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9284262" y="5139802"/>
              <a:ext cx="5237760" cy="2362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10091273" y="4619690"/>
              <a:ext cx="3623738" cy="2418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11343682" y="4101064"/>
              <a:ext cx="870284" cy="2419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  <p:cxnSp>
          <p:nvCxnSpPr>
            <p:cNvPr id="174" name="直接箭头连接符 155"/>
            <p:cNvCxnSpPr/>
            <p:nvPr/>
          </p:nvCxnSpPr>
          <p:spPr>
            <a:xfrm flipV="1">
              <a:off x="9558737" y="5923104"/>
              <a:ext cx="0" cy="43746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56"/>
            <p:cNvCxnSpPr/>
            <p:nvPr/>
          </p:nvCxnSpPr>
          <p:spPr>
            <a:xfrm flipV="1">
              <a:off x="11786136" y="5923105"/>
              <a:ext cx="0" cy="175922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箭头连接符 159"/>
            <p:cNvCxnSpPr/>
            <p:nvPr/>
          </p:nvCxnSpPr>
          <p:spPr>
            <a:xfrm flipV="1">
              <a:off x="12189902" y="5923104"/>
              <a:ext cx="0" cy="175922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60"/>
            <p:cNvCxnSpPr/>
            <p:nvPr/>
          </p:nvCxnSpPr>
          <p:spPr>
            <a:xfrm flipV="1">
              <a:off x="12841605" y="5923104"/>
              <a:ext cx="1" cy="175922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61"/>
            <p:cNvCxnSpPr/>
            <p:nvPr/>
          </p:nvCxnSpPr>
          <p:spPr>
            <a:xfrm flipV="1">
              <a:off x="13547466" y="5923104"/>
              <a:ext cx="0" cy="248011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63"/>
            <p:cNvCxnSpPr/>
            <p:nvPr/>
          </p:nvCxnSpPr>
          <p:spPr>
            <a:xfrm flipV="1">
              <a:off x="13972582" y="5923104"/>
              <a:ext cx="0" cy="248011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64"/>
            <p:cNvCxnSpPr/>
            <p:nvPr/>
          </p:nvCxnSpPr>
          <p:spPr>
            <a:xfrm flipV="1">
              <a:off x="14509992" y="5923105"/>
              <a:ext cx="0" cy="248011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箭头连接符 184"/>
            <p:cNvCxnSpPr/>
            <p:nvPr/>
          </p:nvCxnSpPr>
          <p:spPr>
            <a:xfrm flipV="1">
              <a:off x="11786136" y="5396901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5"/>
            <p:cNvCxnSpPr/>
            <p:nvPr/>
          </p:nvCxnSpPr>
          <p:spPr>
            <a:xfrm flipV="1">
              <a:off x="11782122" y="4875534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箭头连接符 186"/>
            <p:cNvCxnSpPr/>
            <p:nvPr/>
          </p:nvCxnSpPr>
          <p:spPr>
            <a:xfrm flipV="1">
              <a:off x="11778106" y="4378227"/>
              <a:ext cx="0" cy="2121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箭头连接符 124"/>
            <p:cNvCxnSpPr/>
            <p:nvPr/>
          </p:nvCxnSpPr>
          <p:spPr>
            <a:xfrm flipV="1">
              <a:off x="11091215" y="5923105"/>
              <a:ext cx="0" cy="175922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圆角矩形 184"/>
            <p:cNvSpPr/>
            <p:nvPr/>
          </p:nvSpPr>
          <p:spPr>
            <a:xfrm>
              <a:off x="10936608" y="8263016"/>
              <a:ext cx="336874" cy="14019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606">
            <a:extLst>
              <a:ext uri="{FF2B5EF4-FFF2-40B4-BE49-F238E27FC236}">
                <a16:creationId xmlns:a16="http://schemas.microsoft.com/office/drawing/2014/main" id="{A7976F9C-410B-5080-FE9E-F7801EAE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3" name="image 1607">
            <a:extLst>
              <a:ext uri="{FF2B5EF4-FFF2-40B4-BE49-F238E27FC236}">
                <a16:creationId xmlns:a16="http://schemas.microsoft.com/office/drawing/2014/main" id="{6AA7206F-E1BD-D9BF-9C5B-4E6D36C7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" name="Object 1608">
            <a:extLst>
              <a:ext uri="{FF2B5EF4-FFF2-40B4-BE49-F238E27FC236}">
                <a16:creationId xmlns:a16="http://schemas.microsoft.com/office/drawing/2014/main" id="{833D316B-9882-A317-DF71-21EBBCB5A912}"/>
              </a:ext>
            </a:extLst>
          </p:cNvPr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4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5" name="image 1609">
            <a:extLst>
              <a:ext uri="{FF2B5EF4-FFF2-40B4-BE49-F238E27FC236}">
                <a16:creationId xmlns:a16="http://schemas.microsoft.com/office/drawing/2014/main" id="{47149CAC-0967-B342-9FF1-DB68362B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6" name="Object 16010">
            <a:extLst>
              <a:ext uri="{FF2B5EF4-FFF2-40B4-BE49-F238E27FC236}">
                <a16:creationId xmlns:a16="http://schemas.microsoft.com/office/drawing/2014/main" id="{858866CC-6A8E-73C4-6D4D-40C69BEA3202}"/>
              </a:ext>
            </a:extLst>
          </p:cNvPr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100" b="0" i="0" dirty="0">
                <a:blipFill>
                  <a:blip r:embed="rId5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The background</a:t>
            </a:r>
            <a:endParaRPr lang="zh-CN" altLang="en-US" sz="2100" b="0" i="0" dirty="0">
              <a:blipFill>
                <a:blip r:embed="rId5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7" name="image 16011">
            <a:extLst>
              <a:ext uri="{FF2B5EF4-FFF2-40B4-BE49-F238E27FC236}">
                <a16:creationId xmlns:a16="http://schemas.microsoft.com/office/drawing/2014/main" id="{7355940B-D972-7402-237B-12EAD0406E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8" name="Object 16012">
            <a:extLst>
              <a:ext uri="{FF2B5EF4-FFF2-40B4-BE49-F238E27FC236}">
                <a16:creationId xmlns:a16="http://schemas.microsoft.com/office/drawing/2014/main" id="{1638D290-47BE-13F4-53F5-DE5363263A1B}"/>
              </a:ext>
            </a:extLst>
          </p:cNvPr>
          <p:cNvSpPr txBox="1"/>
          <p:nvPr/>
        </p:nvSpPr>
        <p:spPr>
          <a:xfrm>
            <a:off x="5346192" y="2848356"/>
            <a:ext cx="5232400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 dirty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未来展望</a:t>
            </a:r>
          </a:p>
        </p:txBody>
      </p:sp>
      <p:pic>
        <p:nvPicPr>
          <p:cNvPr id="9" name="image 16013">
            <a:extLst>
              <a:ext uri="{FF2B5EF4-FFF2-40B4-BE49-F238E27FC236}">
                <a16:creationId xmlns:a16="http://schemas.microsoft.com/office/drawing/2014/main" id="{57D22AC6-CCD2-EE26-9DE7-431009F626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10" name="image 16015">
            <a:extLst>
              <a:ext uri="{FF2B5EF4-FFF2-40B4-BE49-F238E27FC236}">
                <a16:creationId xmlns:a16="http://schemas.microsoft.com/office/drawing/2014/main" id="{C45790EF-1764-356F-FBE7-F31DD8447F7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A766FCB9-1146-D67A-1F0B-0512375871E9}"/>
              </a:ext>
            </a:extLst>
          </p:cNvPr>
          <p:cNvSpPr txBox="1">
            <a:spLocks/>
          </p:cNvSpPr>
          <p:nvPr/>
        </p:nvSpPr>
        <p:spPr>
          <a:xfrm>
            <a:off x="48000" y="1341000"/>
            <a:ext cx="12144000" cy="864315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大模型 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VS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小模型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9231D8-3A5E-2BAC-B637-FC7AE6DFE108}"/>
              </a:ext>
            </a:extLst>
          </p:cNvPr>
          <p:cNvSpPr txBox="1"/>
          <p:nvPr/>
        </p:nvSpPr>
        <p:spPr>
          <a:xfrm>
            <a:off x="3792000" y="2709000"/>
            <a:ext cx="57354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通识知识</a:t>
            </a:r>
            <a:r>
              <a:rPr kumimoji="1" lang="en-US" altLang="zh-CN" dirty="0">
                <a:solidFill>
                  <a:schemeClr val="bg1"/>
                </a:solidFill>
              </a:rPr>
              <a:t>+</a:t>
            </a:r>
            <a:r>
              <a:rPr kumimoji="1" lang="zh-CN" altLang="en-US" dirty="0">
                <a:solidFill>
                  <a:schemeClr val="bg1"/>
                </a:solidFill>
              </a:rPr>
              <a:t>领域常识                      领域知识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训练成本高</a:t>
            </a:r>
            <a:r>
              <a:rPr kumimoji="1" lang="en-US" altLang="zh-CN" dirty="0">
                <a:solidFill>
                  <a:schemeClr val="bg1"/>
                </a:solidFill>
              </a:rPr>
              <a:t>			</a:t>
            </a:r>
            <a:r>
              <a:rPr kumimoji="1" lang="zh-CN" altLang="en-US" dirty="0">
                <a:solidFill>
                  <a:schemeClr val="bg1"/>
                </a:solidFill>
              </a:rPr>
              <a:t>低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使用成本高</a:t>
            </a:r>
            <a:r>
              <a:rPr kumimoji="1" lang="en-US" altLang="zh-CN" dirty="0">
                <a:solidFill>
                  <a:schemeClr val="bg1"/>
                </a:solidFill>
              </a:rPr>
              <a:t>			</a:t>
            </a:r>
            <a:r>
              <a:rPr kumimoji="1" lang="zh-CN" altLang="en-US" dirty="0">
                <a:solidFill>
                  <a:schemeClr val="bg1"/>
                </a:solidFill>
              </a:rPr>
              <a:t>低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推理速度慢</a:t>
            </a:r>
            <a:r>
              <a:rPr kumimoji="1" lang="en-US" altLang="zh-CN" dirty="0">
                <a:solidFill>
                  <a:schemeClr val="bg1"/>
                </a:solidFill>
              </a:rPr>
              <a:t>			</a:t>
            </a:r>
            <a:r>
              <a:rPr kumimoji="1" lang="zh-CN" altLang="en-US" dirty="0">
                <a:solidFill>
                  <a:schemeClr val="bg1"/>
                </a:solidFill>
              </a:rPr>
              <a:t>快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可解释性困难</a:t>
            </a:r>
            <a:r>
              <a:rPr kumimoji="1" lang="en-US" altLang="zh-CN" dirty="0">
                <a:solidFill>
                  <a:schemeClr val="bg1"/>
                </a:solidFill>
              </a:rPr>
              <a:t>		</a:t>
            </a:r>
            <a:r>
              <a:rPr kumimoji="1" lang="zh-CN" altLang="en-US" dirty="0">
                <a:solidFill>
                  <a:schemeClr val="bg1"/>
                </a:solidFill>
              </a:rPr>
              <a:t>             容易</a:t>
            </a:r>
          </a:p>
        </p:txBody>
      </p:sp>
    </p:spTree>
    <p:extLst>
      <p:ext uri="{BB962C8B-B14F-4D97-AF65-F5344CB8AC3E}">
        <p14:creationId xmlns:p14="http://schemas.microsoft.com/office/powerpoint/2010/main" val="126972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6" name="image 30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3"/>
          <a:srcRect/>
          <a:stretch>
            <a:fillRect/>
          </a:stretch>
        </p:blipFill>
        <p:spPr>
          <a:xfrm>
            <a:off x="5600700" y="1705293"/>
            <a:ext cx="5130800" cy="723900"/>
          </a:xfrm>
          <a:prstGeom prst="rect">
            <a:avLst/>
          </a:prstGeom>
        </p:spPr>
      </p:pic>
      <p:pic>
        <p:nvPicPr>
          <p:cNvPr id="9308" name="image 30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3"/>
          <a:srcRect/>
          <a:stretch>
            <a:fillRect/>
          </a:stretch>
        </p:blipFill>
        <p:spPr>
          <a:xfrm>
            <a:off x="5600700" y="3678555"/>
            <a:ext cx="5130800" cy="723900"/>
          </a:xfrm>
          <a:prstGeom prst="rect">
            <a:avLst/>
          </a:prstGeom>
        </p:spPr>
      </p:pic>
      <p:pic>
        <p:nvPicPr>
          <p:cNvPr id="9309" name="image 3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/>
          <a:srcRect/>
          <a:stretch>
            <a:fillRect/>
          </a:stretch>
        </p:blipFill>
        <p:spPr>
          <a:xfrm>
            <a:off x="5600700" y="4618355"/>
            <a:ext cx="5130800" cy="723900"/>
          </a:xfrm>
          <a:prstGeom prst="rect">
            <a:avLst/>
          </a:prstGeom>
        </p:spPr>
      </p:pic>
      <p:pic>
        <p:nvPicPr>
          <p:cNvPr id="93010" name="image 30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/>
          <a:srcRect/>
          <a:stretch>
            <a:fillRect/>
          </a:stretch>
        </p:blipFill>
        <p:spPr>
          <a:xfrm>
            <a:off x="1495933" y="2075561"/>
            <a:ext cx="2637155" cy="2353564"/>
          </a:xfrm>
          <a:prstGeom prst="rect">
            <a:avLst/>
          </a:prstGeom>
        </p:spPr>
      </p:pic>
      <p:sp>
        <p:nvSpPr>
          <p:cNvPr id="3011" name="Object 3011"/>
          <p:cNvSpPr txBox="1"/>
          <p:nvPr>
            <p:custDataLst>
              <p:tags r:id="rId5"/>
            </p:custDataLst>
          </p:nvPr>
        </p:nvSpPr>
        <p:spPr>
          <a:xfrm>
            <a:off x="1428623" y="2694813"/>
            <a:ext cx="2603500" cy="2336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700" b="0" i="0" dirty="0">
                <a:blipFill>
                  <a:blip r:embed="rId3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</a:rPr>
              <a:t>目录</a:t>
            </a:r>
            <a:endParaRPr lang="zh-CN" altLang="en-US" sz="6700" b="0" i="0" dirty="0">
              <a:blipFill>
                <a:blip r:embed="rId35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2" name="image 30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/>
          <a:srcRect/>
          <a:stretch>
            <a:fillRect/>
          </a:stretch>
        </p:blipFill>
        <p:spPr>
          <a:xfrm>
            <a:off x="1464945" y="3772280"/>
            <a:ext cx="3707003" cy="377444"/>
          </a:xfrm>
          <a:prstGeom prst="rect">
            <a:avLst/>
          </a:prstGeom>
        </p:spPr>
      </p:pic>
      <p:sp>
        <p:nvSpPr>
          <p:cNvPr id="3013" name="Object 3013"/>
          <p:cNvSpPr txBox="1"/>
          <p:nvPr>
            <p:custDataLst>
              <p:tags r:id="rId7"/>
            </p:custDataLst>
          </p:nvPr>
        </p:nvSpPr>
        <p:spPr>
          <a:xfrm>
            <a:off x="1495932" y="3626230"/>
            <a:ext cx="3670300" cy="3683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noAutofit/>
          </a:bodyPr>
          <a:lstStyle/>
          <a:p>
            <a:pPr algn="l">
              <a:lnSpc>
                <a:spcPct val="95000"/>
              </a:lnSpc>
            </a:pPr>
            <a:r>
              <a:rPr lang="zh-CN" sz="1800" b="0" i="0" dirty="0">
                <a:blipFill>
                  <a:blip r:embed="rId37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CONTENTS</a:t>
            </a:r>
            <a:endParaRPr lang="zh-CN" altLang="en-US" sz="1800" b="0" i="0" dirty="0">
              <a:blipFill>
                <a:blip r:embed="rId37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93014" name="image 30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/>
          <a:srcRect/>
          <a:stretch>
            <a:fillRect/>
          </a:stretch>
        </p:blipFill>
        <p:spPr>
          <a:xfrm>
            <a:off x="1428623" y="2086102"/>
            <a:ext cx="3468624" cy="2353564"/>
          </a:xfrm>
          <a:prstGeom prst="rect">
            <a:avLst/>
          </a:prstGeom>
        </p:spPr>
      </p:pic>
      <p:pic>
        <p:nvPicPr>
          <p:cNvPr id="93015" name="image 30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/>
          <a:srcRect/>
          <a:stretch>
            <a:fillRect/>
          </a:stretch>
        </p:blipFill>
        <p:spPr>
          <a:xfrm>
            <a:off x="1464945" y="2086102"/>
            <a:ext cx="2929128" cy="2353564"/>
          </a:xfrm>
          <a:prstGeom prst="rect">
            <a:avLst/>
          </a:prstGeom>
        </p:spPr>
      </p:pic>
      <p:pic>
        <p:nvPicPr>
          <p:cNvPr id="93016" name="image 30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0"/>
          <a:srcRect/>
          <a:stretch>
            <a:fillRect/>
          </a:stretch>
        </p:blipFill>
        <p:spPr>
          <a:xfrm rot="5580000">
            <a:off x="2867279" y="2500757"/>
            <a:ext cx="712978" cy="711073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4817110" y="4646930"/>
            <a:ext cx="637540" cy="637540"/>
            <a:chOff x="7586" y="7205"/>
            <a:chExt cx="1004" cy="1004"/>
          </a:xfrm>
        </p:grpSpPr>
        <p:pic>
          <p:nvPicPr>
            <p:cNvPr id="93020" name="image 3020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>
            <a:xfrm>
              <a:off x="7586" y="7205"/>
              <a:ext cx="1005" cy="1005"/>
            </a:xfrm>
            <a:prstGeom prst="rect">
              <a:avLst/>
            </a:prstGeom>
          </p:spPr>
        </p:pic>
        <p:pic>
          <p:nvPicPr>
            <p:cNvPr id="93027" name="image 3027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42"/>
            <a:srcRect/>
            <a:stretch>
              <a:fillRect/>
            </a:stretch>
          </p:blipFill>
          <p:spPr>
            <a:xfrm>
              <a:off x="7853" y="7305"/>
              <a:ext cx="421" cy="781"/>
            </a:xfrm>
            <a:prstGeom prst="rect">
              <a:avLst/>
            </a:prstGeom>
          </p:spPr>
        </p:pic>
        <p:sp>
          <p:nvSpPr>
            <p:cNvPr id="3028" name="Object 3028"/>
            <p:cNvSpPr txBox="1"/>
            <p:nvPr>
              <p:custDataLst>
                <p:tags r:id="rId31"/>
              </p:custDataLst>
            </p:nvPr>
          </p:nvSpPr>
          <p:spPr>
            <a:xfrm>
              <a:off x="7868" y="7320"/>
              <a:ext cx="360" cy="76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500" b="0" i="0" dirty="0">
                  <a:solidFill>
                    <a:srgbClr val="FFFFFF"/>
                  </a:solidFill>
                  <a:latin typeface="OPPOSans-B"/>
                  <a:ea typeface="OPPOSans-B"/>
                </a:rPr>
                <a:t>4</a:t>
              </a:r>
              <a:endParaRPr lang="zh-CN" altLang="en-US">
                <a:ea typeface="阿里巴巴普惠体" panose="0002060004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17110" y="1658620"/>
            <a:ext cx="5160010" cy="816610"/>
            <a:chOff x="7586" y="2725"/>
            <a:chExt cx="8126" cy="1286"/>
          </a:xfrm>
        </p:grpSpPr>
        <p:pic>
          <p:nvPicPr>
            <p:cNvPr id="93017" name="image 3017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>
            <a:xfrm>
              <a:off x="7586" y="2866"/>
              <a:ext cx="1005" cy="1005"/>
            </a:xfrm>
            <a:prstGeom prst="rect">
              <a:avLst/>
            </a:prstGeom>
          </p:spPr>
        </p:pic>
        <p:pic>
          <p:nvPicPr>
            <p:cNvPr id="93021" name="image 302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2"/>
            <a:srcRect/>
            <a:stretch>
              <a:fillRect/>
            </a:stretch>
          </p:blipFill>
          <p:spPr>
            <a:xfrm>
              <a:off x="7853" y="2978"/>
              <a:ext cx="421" cy="781"/>
            </a:xfrm>
            <a:prstGeom prst="rect">
              <a:avLst/>
            </a:prstGeom>
          </p:spPr>
        </p:pic>
        <p:sp>
          <p:nvSpPr>
            <p:cNvPr id="3022" name="Object 3022"/>
            <p:cNvSpPr txBox="1"/>
            <p:nvPr>
              <p:custDataLst>
                <p:tags r:id="rId26"/>
              </p:custDataLst>
            </p:nvPr>
          </p:nvSpPr>
          <p:spPr>
            <a:xfrm>
              <a:off x="7868" y="2989"/>
              <a:ext cx="360" cy="76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500" b="0" i="0" dirty="0">
                  <a:solidFill>
                    <a:srgbClr val="FFFFFF"/>
                  </a:solidFill>
                  <a:latin typeface="OPPOSans-B"/>
                  <a:ea typeface="OPPOSans-B"/>
                </a:rPr>
                <a:t>1</a:t>
              </a:r>
              <a:endParaRPr lang="zh-CN" altLang="en-US">
                <a:ea typeface="阿里巴巴普惠体" panose="00020600040101010101" charset="-122"/>
              </a:endParaRPr>
            </a:p>
          </p:txBody>
        </p:sp>
        <p:pic>
          <p:nvPicPr>
            <p:cNvPr id="93029" name="image 3029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3"/>
            <a:srcRect/>
            <a:stretch>
              <a:fillRect/>
            </a:stretch>
          </p:blipFill>
          <p:spPr>
            <a:xfrm>
              <a:off x="8849" y="2725"/>
              <a:ext cx="5939" cy="1287"/>
            </a:xfrm>
            <a:prstGeom prst="rect">
              <a:avLst/>
            </a:prstGeom>
          </p:spPr>
        </p:pic>
        <p:sp>
          <p:nvSpPr>
            <p:cNvPr id="3030" name="Object 3030"/>
            <p:cNvSpPr txBox="1"/>
            <p:nvPr>
              <p:custDataLst>
                <p:tags r:id="rId28"/>
              </p:custDataLst>
            </p:nvPr>
          </p:nvSpPr>
          <p:spPr>
            <a:xfrm>
              <a:off x="8820" y="2739"/>
              <a:ext cx="6893" cy="1260"/>
            </a:xfrm>
            <a:prstGeom prst="rect">
              <a:avLst/>
            </a:prstGeom>
          </p:spPr>
          <p:txBody>
            <a:bodyPr vert="horz" wrap="square" lIns="0" tIns="45720" rIns="0" bIns="45720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200" b="0" i="0" dirty="0">
                  <a:blipFill>
                    <a:blip r:embed="rId44"/>
                    <a:stretch>
                      <a:fillRect/>
                    </a:stretch>
                  </a:blipFill>
                  <a:effectLst>
                    <a:outerShdw blurRad="571500" dist="38100" dir="5400000" algn="ctr" rotWithShape="0">
                      <a:srgbClr val="122850">
                        <a:alpha val="43000"/>
                      </a:srgbClr>
                    </a:outerShdw>
                  </a:effectLst>
                  <a:latin typeface="阿里巴巴普惠体" panose="00020600040101010101" charset="-122"/>
                  <a:ea typeface="阿里巴巴普惠体" panose="00020600040101010101" charset="-122"/>
                  <a:cs typeface="阿里巴巴普惠体 Medium" panose="00020600040101010101" charset="-122"/>
                </a:rPr>
                <a:t>出行推荐业务简单介绍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17110" y="2637155"/>
            <a:ext cx="5914390" cy="816610"/>
            <a:chOff x="7586" y="4153"/>
            <a:chExt cx="9314" cy="1286"/>
          </a:xfrm>
        </p:grpSpPr>
        <p:pic>
          <p:nvPicPr>
            <p:cNvPr id="9307" name="image 30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>
            <a:xfrm>
              <a:off x="8820" y="4200"/>
              <a:ext cx="8080" cy="1140"/>
            </a:xfrm>
            <a:prstGeom prst="rect">
              <a:avLst/>
            </a:prstGeom>
          </p:spPr>
        </p:pic>
        <p:pic>
          <p:nvPicPr>
            <p:cNvPr id="93018" name="image 3018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>
            <a:xfrm>
              <a:off x="7586" y="4244"/>
              <a:ext cx="1005" cy="1005"/>
            </a:xfrm>
            <a:prstGeom prst="rect">
              <a:avLst/>
            </a:prstGeom>
          </p:spPr>
        </p:pic>
        <p:pic>
          <p:nvPicPr>
            <p:cNvPr id="93023" name="image 302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/>
            <a:srcRect/>
            <a:stretch>
              <a:fillRect/>
            </a:stretch>
          </p:blipFill>
          <p:spPr>
            <a:xfrm>
              <a:off x="7853" y="4358"/>
              <a:ext cx="421" cy="781"/>
            </a:xfrm>
            <a:prstGeom prst="rect">
              <a:avLst/>
            </a:prstGeom>
          </p:spPr>
        </p:pic>
        <p:sp>
          <p:nvSpPr>
            <p:cNvPr id="3024" name="Object 3024"/>
            <p:cNvSpPr txBox="1"/>
            <p:nvPr>
              <p:custDataLst>
                <p:tags r:id="rId22"/>
              </p:custDataLst>
            </p:nvPr>
          </p:nvSpPr>
          <p:spPr>
            <a:xfrm>
              <a:off x="7868" y="4373"/>
              <a:ext cx="360" cy="76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500" b="0" i="0" dirty="0">
                  <a:solidFill>
                    <a:srgbClr val="FFFFFF"/>
                  </a:solidFill>
                  <a:latin typeface="OPPOSans-B"/>
                  <a:ea typeface="OPPOSans-B"/>
                </a:rPr>
                <a:t>2</a:t>
              </a:r>
              <a:endParaRPr lang="zh-CN" altLang="en-US">
                <a:ea typeface="阿里巴巴普惠体" panose="00020600040101010101" charset="-122"/>
              </a:endParaRPr>
            </a:p>
          </p:txBody>
        </p:sp>
        <p:pic>
          <p:nvPicPr>
            <p:cNvPr id="93031" name="image 303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3"/>
            <a:srcRect/>
            <a:stretch>
              <a:fillRect/>
            </a:stretch>
          </p:blipFill>
          <p:spPr>
            <a:xfrm>
              <a:off x="8849" y="4153"/>
              <a:ext cx="5939" cy="1287"/>
            </a:xfrm>
            <a:prstGeom prst="rect">
              <a:avLst/>
            </a:prstGeom>
          </p:spPr>
        </p:pic>
      </p:grpSp>
      <p:sp>
        <p:nvSpPr>
          <p:cNvPr id="3032" name="Object 3032"/>
          <p:cNvSpPr txBox="1"/>
          <p:nvPr>
            <p:custDataLst>
              <p:tags r:id="rId11"/>
            </p:custDataLst>
          </p:nvPr>
        </p:nvSpPr>
        <p:spPr>
          <a:xfrm>
            <a:off x="5600700" y="2685415"/>
            <a:ext cx="56896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200" b="0" i="0" dirty="0">
                <a:blipFill>
                  <a:blip r:embed="rId45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 Medium" panose="00020600040101010101" charset="-122"/>
              </a:rPr>
              <a:t>出行推荐业务特点及挑战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4817110" y="3640455"/>
            <a:ext cx="4572635" cy="818515"/>
            <a:chOff x="7586" y="5620"/>
            <a:chExt cx="7201" cy="1289"/>
          </a:xfrm>
        </p:grpSpPr>
        <p:pic>
          <p:nvPicPr>
            <p:cNvPr id="93019" name="image 301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>
            <a:xfrm>
              <a:off x="7586" y="5724"/>
              <a:ext cx="1005" cy="1005"/>
            </a:xfrm>
            <a:prstGeom prst="rect">
              <a:avLst/>
            </a:prstGeom>
          </p:spPr>
        </p:pic>
        <p:pic>
          <p:nvPicPr>
            <p:cNvPr id="93025" name="image 302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2"/>
            <a:srcRect/>
            <a:stretch>
              <a:fillRect/>
            </a:stretch>
          </p:blipFill>
          <p:spPr>
            <a:xfrm>
              <a:off x="7853" y="5832"/>
              <a:ext cx="421" cy="781"/>
            </a:xfrm>
            <a:prstGeom prst="rect">
              <a:avLst/>
            </a:prstGeom>
          </p:spPr>
        </p:pic>
        <p:sp>
          <p:nvSpPr>
            <p:cNvPr id="3026" name="Object 3026"/>
            <p:cNvSpPr txBox="1"/>
            <p:nvPr>
              <p:custDataLst>
                <p:tags r:id="rId16"/>
              </p:custDataLst>
            </p:nvPr>
          </p:nvSpPr>
          <p:spPr>
            <a:xfrm>
              <a:off x="7868" y="5847"/>
              <a:ext cx="360" cy="76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500" b="0" i="0" dirty="0">
                  <a:solidFill>
                    <a:srgbClr val="FFFFFF"/>
                  </a:solidFill>
                  <a:latin typeface="OPPOSans-B"/>
                  <a:ea typeface="OPPOSans-B"/>
                </a:rPr>
                <a:t>3</a:t>
              </a:r>
              <a:endParaRPr lang="zh-CN" altLang="en-US">
                <a:ea typeface="阿里巴巴普惠体" panose="00020600040101010101" charset="-122"/>
              </a:endParaRPr>
            </a:p>
          </p:txBody>
        </p:sp>
        <p:pic>
          <p:nvPicPr>
            <p:cNvPr id="93033" name="image 3033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3"/>
            <a:srcRect/>
            <a:stretch>
              <a:fillRect/>
            </a:stretch>
          </p:blipFill>
          <p:spPr>
            <a:xfrm>
              <a:off x="8849" y="5620"/>
              <a:ext cx="5939" cy="1287"/>
            </a:xfrm>
            <a:prstGeom prst="rect">
              <a:avLst/>
            </a:prstGeom>
          </p:spPr>
        </p:pic>
        <p:sp>
          <p:nvSpPr>
            <p:cNvPr id="3034" name="Object 3034"/>
            <p:cNvSpPr txBox="1"/>
            <p:nvPr>
              <p:custDataLst>
                <p:tags r:id="rId18"/>
              </p:custDataLst>
            </p:nvPr>
          </p:nvSpPr>
          <p:spPr>
            <a:xfrm>
              <a:off x="8820" y="5649"/>
              <a:ext cx="5880" cy="1260"/>
            </a:xfrm>
            <a:prstGeom prst="rect">
              <a:avLst/>
            </a:prstGeom>
          </p:spPr>
          <p:txBody>
            <a:bodyPr vert="horz" wrap="square" lIns="0" tIns="45720" rIns="0" bIns="45720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200" b="0" i="0" dirty="0">
                  <a:blipFill>
                    <a:blip r:embed="rId44"/>
                    <a:stretch>
                      <a:fillRect/>
                    </a:stretch>
                  </a:blipFill>
                  <a:effectLst>
                    <a:outerShdw blurRad="571500" dist="38100" dir="5400000" algn="ctr" rotWithShape="0">
                      <a:srgbClr val="122850">
                        <a:alpha val="43000"/>
                      </a:srgbClr>
                    </a:outerShdw>
                  </a:effectLst>
                  <a:latin typeface="阿里巴巴普惠体" panose="00020600040101010101" charset="-122"/>
                  <a:ea typeface="阿里巴巴普惠体" panose="00020600040101010101" charset="-122"/>
                  <a:cs typeface="阿里巴巴普惠体 Medium" panose="00020600040101010101" charset="-122"/>
                </a:rPr>
                <a:t>出行推荐方案演进</a:t>
              </a:r>
            </a:p>
          </p:txBody>
        </p:sp>
      </p:grpSp>
      <p:pic>
        <p:nvPicPr>
          <p:cNvPr id="93035" name="image 303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3"/>
          <a:srcRect/>
          <a:stretch>
            <a:fillRect/>
          </a:stretch>
        </p:blipFill>
        <p:spPr>
          <a:xfrm>
            <a:off x="5619369" y="4572381"/>
            <a:ext cx="3771011" cy="816991"/>
          </a:xfrm>
          <a:prstGeom prst="rect">
            <a:avLst/>
          </a:prstGeom>
        </p:spPr>
      </p:pic>
      <p:sp>
        <p:nvSpPr>
          <p:cNvPr id="3036" name="Object 3036"/>
          <p:cNvSpPr txBox="1"/>
          <p:nvPr>
            <p:custDataLst>
              <p:tags r:id="rId13"/>
            </p:custDataLst>
          </p:nvPr>
        </p:nvSpPr>
        <p:spPr>
          <a:xfrm>
            <a:off x="5600700" y="4600321"/>
            <a:ext cx="3733800" cy="8001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200" b="0" i="0" dirty="0">
                <a:blipFill>
                  <a:blip r:embed="rId44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 Medium" panose="00020600040101010101" charset="-122"/>
              </a:rPr>
              <a:t>未来</a:t>
            </a:r>
            <a:r>
              <a:rPr lang="zh-CN" altLang="en-US" sz="3200" b="0" i="0" dirty="0">
                <a:blipFill>
                  <a:blip r:embed="rId44"/>
                  <a:stretch>
                    <a:fillRect/>
                  </a:stretch>
                </a:blipFill>
                <a:effectLst>
                  <a:outerShdw blurRad="571500" dist="38100" dir="5400000" algn="ctr" rotWithShape="0">
                    <a:srgbClr val="122850">
                      <a:alpha val="43000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 Medium" panose="00020600040101010101" charset="-122"/>
              </a:rPr>
              <a:t>展望</a:t>
            </a:r>
            <a:endParaRPr lang="zh-CN" sz="3200" b="0" i="0" dirty="0">
              <a:blipFill>
                <a:blip r:embed="rId44"/>
                <a:stretch>
                  <a:fillRect/>
                </a:stretch>
              </a:blipFill>
              <a:effectLst>
                <a:outerShdw blurRad="571500" dist="38100" dir="5400000" algn="ctr" rotWithShape="0">
                  <a:srgbClr val="122850">
                    <a:alpha val="43000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980685"/>
            <a:ext cx="12192000" cy="86431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大语言模型解决数据质量校验</a:t>
            </a:r>
          </a:p>
        </p:txBody>
      </p:sp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898031"/>
              </p:ext>
            </p:extLst>
          </p:nvPr>
        </p:nvGraphicFramePr>
        <p:xfrm>
          <a:off x="1848000" y="2748770"/>
          <a:ext cx="492800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2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bg1"/>
                          </a:solidFill>
                        </a:rPr>
                        <a:t>站名</a:t>
                      </a:r>
                    </a:p>
                  </a:txBody>
                  <a:tcPr>
                    <a:solidFill>
                      <a:schemeClr val="bg1">
                        <a:lumMod val="95000"/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bg1"/>
                          </a:solidFill>
                        </a:rPr>
                        <a:t>类型</a:t>
                      </a:r>
                    </a:p>
                  </a:txBody>
                  <a:tcPr>
                    <a:solidFill>
                      <a:schemeClr val="bg1">
                        <a:lumMod val="95000"/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bg1"/>
                          </a:solidFill>
                        </a:rPr>
                        <a:t>归属城市</a:t>
                      </a:r>
                    </a:p>
                  </a:txBody>
                  <a:tcPr>
                    <a:solidFill>
                      <a:schemeClr val="bg1">
                        <a:lumMod val="95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苏州站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火车站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苏州市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苏州园区站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火车站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FFC000"/>
                          </a:solidFill>
                        </a:rPr>
                        <a:t>昆山市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000" y="4005000"/>
            <a:ext cx="7975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1053175"/>
            <a:ext cx="12192000" cy="122382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增强预训练，降低推荐模型的负担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95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4782"/>
          <a:stretch>
            <a:fillRect/>
          </a:stretch>
        </p:blipFill>
        <p:spPr>
          <a:xfrm>
            <a:off x="6086475" y="2128520"/>
            <a:ext cx="6012180" cy="4311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93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4640"/>
          <a:stretch>
            <a:fillRect/>
          </a:stretch>
        </p:blipFill>
        <p:spPr>
          <a:xfrm>
            <a:off x="80645" y="2128203"/>
            <a:ext cx="5984240" cy="43068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6572C-1B94-FE80-AB48-C35FCE27C8B2}"/>
              </a:ext>
            </a:extLst>
          </p:cNvPr>
          <p:cNvSpPr txBox="1">
            <a:spLocks/>
          </p:cNvSpPr>
          <p:nvPr/>
        </p:nvSpPr>
        <p:spPr>
          <a:xfrm>
            <a:off x="0" y="2205000"/>
            <a:ext cx="12192000" cy="864315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构建出行领域的知识图谱</a:t>
            </a:r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训练出行大模型</a:t>
            </a:r>
          </a:p>
        </p:txBody>
      </p:sp>
    </p:spTree>
    <p:extLst>
      <p:ext uri="{BB962C8B-B14F-4D97-AF65-F5344CB8AC3E}">
        <p14:creationId xmlns:p14="http://schemas.microsoft.com/office/powerpoint/2010/main" val="23582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06" name="image 190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09416" y="3780409"/>
            <a:ext cx="4129786" cy="357632"/>
          </a:xfrm>
          <a:prstGeom prst="rect">
            <a:avLst/>
          </a:prstGeom>
        </p:spPr>
      </p:pic>
      <p:sp>
        <p:nvSpPr>
          <p:cNvPr id="1907" name="Object 1907"/>
          <p:cNvSpPr txBox="1"/>
          <p:nvPr/>
        </p:nvSpPr>
        <p:spPr>
          <a:xfrm>
            <a:off x="3421167" y="3559548"/>
            <a:ext cx="4140200" cy="342900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600" b="0" i="0" spc="400" dirty="0">
                <a:blipFill>
                  <a:blip r:embed="rId3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同程旅行第七届大数据技术沙龙</a:t>
            </a:r>
            <a:endParaRPr lang="zh-CN" altLang="en-US" sz="1600" b="0" i="0" spc="400" dirty="0">
              <a:blipFill>
                <a:blip r:embed="rId3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908" name="Object 1908"/>
          <p:cNvSpPr txBox="1"/>
          <p:nvPr/>
        </p:nvSpPr>
        <p:spPr>
          <a:xfrm>
            <a:off x="3500501" y="2340101"/>
            <a:ext cx="859282" cy="12533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5"/>
                  <a:stretch>
                    <a:fillRect/>
                  </a:stretch>
                </a:blipFill>
                <a:latin typeface="阿里巴巴普惠体 Heavy" panose="00020600040101010101" charset="-122"/>
                <a:ea typeface="阿里巴巴普惠体 Heavy" panose="00020600040101010101" charset="-122"/>
              </a:rPr>
              <a:t>感</a:t>
            </a:r>
            <a:endParaRPr lang="zh-CN" altLang="en-US" sz="8100" b="0" i="0" dirty="0">
              <a:blipFill>
                <a:blip r:embed="rId5"/>
                <a:stretch>
                  <a:fillRect/>
                </a:stretch>
              </a:blipFill>
              <a:latin typeface="阿里巴巴普惠体 Heavy" panose="00020600040101010101" charset="-122"/>
              <a:ea typeface="阿里巴巴普惠体 Heavy" panose="00020600040101010101" charset="-122"/>
            </a:endParaRPr>
          </a:p>
        </p:txBody>
      </p:sp>
      <p:sp>
        <p:nvSpPr>
          <p:cNvPr id="1909" name="Object 1909"/>
          <p:cNvSpPr txBox="1"/>
          <p:nvPr/>
        </p:nvSpPr>
        <p:spPr>
          <a:xfrm>
            <a:off x="4385183" y="2340101"/>
            <a:ext cx="859155" cy="12533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5"/>
                  <a:stretch>
                    <a:fillRect/>
                  </a:stretch>
                </a:blipFill>
                <a:latin typeface="阿里巴巴普惠体 Heavy" panose="00020600040101010101" charset="-122"/>
                <a:ea typeface="阿里巴巴普惠体 Heavy" panose="00020600040101010101" charset="-122"/>
              </a:rPr>
              <a:t>谢</a:t>
            </a:r>
            <a:endParaRPr lang="zh-CN" altLang="en-US" sz="8100" b="0" i="0" dirty="0">
              <a:blipFill>
                <a:blip r:embed="rId5"/>
                <a:stretch>
                  <a:fillRect/>
                </a:stretch>
              </a:blipFill>
              <a:latin typeface="阿里巴巴普惠体 Heavy" panose="00020600040101010101" charset="-122"/>
              <a:ea typeface="阿里巴巴普惠体 Heavy" panose="00020600040101010101" charset="-122"/>
            </a:endParaRPr>
          </a:p>
        </p:txBody>
      </p:sp>
      <p:sp>
        <p:nvSpPr>
          <p:cNvPr id="19010" name="Object 19010"/>
          <p:cNvSpPr txBox="1"/>
          <p:nvPr/>
        </p:nvSpPr>
        <p:spPr>
          <a:xfrm>
            <a:off x="5269738" y="2340101"/>
            <a:ext cx="859155" cy="12533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6"/>
                  <a:stretch>
                    <a:fillRect/>
                  </a:stretch>
                </a:blipFill>
                <a:latin typeface="阿里巴巴普惠体 Heavy" panose="00020600040101010101" charset="-122"/>
                <a:ea typeface="阿里巴巴普惠体 Heavy" panose="00020600040101010101" charset="-122"/>
              </a:rPr>
              <a:t>观</a:t>
            </a:r>
            <a:endParaRPr lang="zh-CN" altLang="en-US" sz="8100" b="0" i="0" dirty="0">
              <a:blipFill>
                <a:blip r:embed="rId6"/>
                <a:stretch>
                  <a:fillRect/>
                </a:stretch>
              </a:blipFill>
              <a:latin typeface="阿里巴巴普惠体 Heavy" panose="00020600040101010101" charset="-122"/>
              <a:ea typeface="阿里巴巴普惠体 Heavy" panose="00020600040101010101" charset="-122"/>
            </a:endParaRPr>
          </a:p>
        </p:txBody>
      </p:sp>
      <p:sp>
        <p:nvSpPr>
          <p:cNvPr id="19011" name="Object 19011"/>
          <p:cNvSpPr txBox="1"/>
          <p:nvPr/>
        </p:nvSpPr>
        <p:spPr>
          <a:xfrm>
            <a:off x="6154293" y="2340101"/>
            <a:ext cx="859155" cy="12533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zh-CN" sz="8100" b="0" i="0" dirty="0">
                <a:blipFill>
                  <a:blip r:embed="rId6"/>
                  <a:stretch>
                    <a:fillRect/>
                  </a:stretch>
                </a:blipFill>
                <a:latin typeface="阿里巴巴普惠体 Heavy" panose="00020600040101010101" charset="-122"/>
                <a:ea typeface="阿里巴巴普惠体 Heavy" panose="00020600040101010101" charset="-122"/>
              </a:rPr>
              <a:t>看</a:t>
            </a:r>
            <a:endParaRPr lang="zh-CN" altLang="en-US" sz="8100" b="0" i="0" dirty="0">
              <a:blipFill>
                <a:blip r:embed="rId6"/>
                <a:stretch>
                  <a:fillRect/>
                </a:stretch>
              </a:blipFill>
              <a:latin typeface="阿里巴巴普惠体 Heavy" panose="00020600040101010101" charset="-122"/>
              <a:ea typeface="阿里巴巴普惠体 Heavy" panose="00020600040101010101" charset="-122"/>
            </a:endParaRPr>
          </a:p>
        </p:txBody>
      </p:sp>
      <p:sp>
        <p:nvSpPr>
          <p:cNvPr id="19012" name="Object 19012"/>
          <p:cNvSpPr txBox="1"/>
          <p:nvPr/>
        </p:nvSpPr>
        <p:spPr>
          <a:xfrm rot="5607432">
            <a:off x="2965577" y="2014855"/>
            <a:ext cx="712978" cy="71107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wrap="square" lIns="0" tIns="0" rIns="0" bIns="0" rtlCol="0" anchorCtr="0">
            <a:noAutofit/>
          </a:bodyPr>
          <a:lstStyle/>
          <a:p>
            <a:endParaRPr/>
          </a:p>
        </p:txBody>
      </p:sp>
      <p:pic>
        <p:nvPicPr>
          <p:cNvPr id="919014" name="image 19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69722" y="6307836"/>
            <a:ext cx="11133963" cy="249936"/>
          </a:xfrm>
          <a:prstGeom prst="rect">
            <a:avLst/>
          </a:prstGeom>
        </p:spPr>
      </p:pic>
      <p:pic>
        <p:nvPicPr>
          <p:cNvPr id="919016" name="image 190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04202" y="1661223"/>
            <a:ext cx="2667000" cy="2667000"/>
          </a:xfrm>
          <a:prstGeom prst="rect">
            <a:avLst/>
          </a:prstGeom>
        </p:spPr>
      </p:pic>
      <p:sp>
        <p:nvSpPr>
          <p:cNvPr id="1805" name="Object 1805"/>
          <p:cNvSpPr txBox="1"/>
          <p:nvPr/>
        </p:nvSpPr>
        <p:spPr>
          <a:xfrm>
            <a:off x="3152775" y="454025"/>
            <a:ext cx="4140200" cy="28067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50" b="0" i="0" spc="1500" dirty="0">
                <a:blipFill>
                  <a:blip r:embed="rId11"/>
                  <a:stretch>
                    <a:fillRect/>
                  </a:stretch>
                </a:blipFill>
                <a:latin typeface="OPPOSans-B"/>
                <a:ea typeface="OPPOSans-B"/>
              </a:rPr>
              <a:t>FUTURE OF DATA</a:t>
            </a:r>
            <a:endParaRPr lang="zh-CN" altLang="en-US"/>
          </a:p>
        </p:txBody>
      </p:sp>
      <p:pic>
        <p:nvPicPr>
          <p:cNvPr id="4" name="图片 3" descr="组-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3630" y="4036060"/>
            <a:ext cx="3369945" cy="303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6">
            <a:extLst>
              <a:ext uri="{FF2B5EF4-FFF2-40B4-BE49-F238E27FC236}">
                <a16:creationId xmlns:a16="http://schemas.microsoft.com/office/drawing/2014/main" id="{D0583101-B1BA-2143-BC4F-5F9258DF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3" name="image 407">
            <a:extLst>
              <a:ext uri="{FF2B5EF4-FFF2-40B4-BE49-F238E27FC236}">
                <a16:creationId xmlns:a16="http://schemas.microsoft.com/office/drawing/2014/main" id="{0E1CEA8C-05DB-4CFA-CAE6-8019040C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" name="Object 408">
            <a:extLst>
              <a:ext uri="{FF2B5EF4-FFF2-40B4-BE49-F238E27FC236}">
                <a16:creationId xmlns:a16="http://schemas.microsoft.com/office/drawing/2014/main" id="{8F2CB823-9861-8356-CB52-3321A03AD47F}"/>
              </a:ext>
            </a:extLst>
          </p:cNvPr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1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5" name="image 409">
            <a:extLst>
              <a:ext uri="{FF2B5EF4-FFF2-40B4-BE49-F238E27FC236}">
                <a16:creationId xmlns:a16="http://schemas.microsoft.com/office/drawing/2014/main" id="{D19C3DCF-E782-3111-08D5-564CA9580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8" name="Object 4012">
            <a:extLst>
              <a:ext uri="{FF2B5EF4-FFF2-40B4-BE49-F238E27FC236}">
                <a16:creationId xmlns:a16="http://schemas.microsoft.com/office/drawing/2014/main" id="{3C716CB6-34CB-CA45-C839-8CD44124CEA3}"/>
              </a:ext>
            </a:extLst>
          </p:cNvPr>
          <p:cNvSpPr txBox="1"/>
          <p:nvPr/>
        </p:nvSpPr>
        <p:spPr>
          <a:xfrm>
            <a:off x="5346192" y="2848356"/>
            <a:ext cx="6437808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 dirty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出行推荐业务简单介绍</a:t>
            </a:r>
          </a:p>
        </p:txBody>
      </p:sp>
      <p:pic>
        <p:nvPicPr>
          <p:cNvPr id="10" name="image 4015">
            <a:extLst>
              <a:ext uri="{FF2B5EF4-FFF2-40B4-BE49-F238E27FC236}">
                <a16:creationId xmlns:a16="http://schemas.microsoft.com/office/drawing/2014/main" id="{90224EFD-02D2-289F-160C-8C9FEDDFC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19350" y="1839595"/>
            <a:ext cx="3194177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021" name="image 180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 rot="21060000">
            <a:off x="250317" y="3589020"/>
            <a:ext cx="11703684" cy="17335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19315" y="3351115"/>
            <a:ext cx="4632960" cy="1029970"/>
            <a:chOff x="1336" y="6614"/>
            <a:chExt cx="7296" cy="1622"/>
          </a:xfrm>
        </p:grpSpPr>
        <p:pic>
          <p:nvPicPr>
            <p:cNvPr id="91806" name="image 180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1336" y="6614"/>
              <a:ext cx="7296" cy="1622"/>
            </a:xfrm>
            <a:prstGeom prst="rect">
              <a:avLst/>
            </a:prstGeom>
          </p:spPr>
        </p:pic>
        <p:pic>
          <p:nvPicPr>
            <p:cNvPr id="91807" name="image 180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2007" y="6844"/>
              <a:ext cx="6443" cy="1163"/>
            </a:xfrm>
            <a:prstGeom prst="rect">
              <a:avLst/>
            </a:prstGeom>
          </p:spPr>
        </p:pic>
        <p:sp>
          <p:nvSpPr>
            <p:cNvPr id="1808" name="Object 1808"/>
            <p:cNvSpPr txBox="1"/>
            <p:nvPr>
              <p:custDataLst>
                <p:tags r:id="rId11"/>
              </p:custDataLst>
            </p:nvPr>
          </p:nvSpPr>
          <p:spPr>
            <a:xfrm>
              <a:off x="1796" y="6886"/>
              <a:ext cx="6195" cy="116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zh-CN" b="0" i="0" dirty="0">
                  <a:solidFill>
                    <a:srgbClr val="16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第一阶段： 从无到有</a:t>
              </a:r>
            </a:p>
            <a:p>
              <a:pPr algn="l">
                <a:lnSpc>
                  <a:spcPct val="123000"/>
                </a:lnSpc>
              </a:pPr>
              <a:endParaRPr lang="en-US" altLang="zh-CN" sz="117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algn="l">
                <a:lnSpc>
                  <a:spcPct val="123000"/>
                </a:lnSpc>
              </a:pPr>
              <a:r>
                <a:rPr lang="zh-CN" sz="1170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通过多品类召回、多种交通品类组合等技术，提供可用方案</a:t>
              </a:r>
            </a:p>
          </p:txBody>
        </p:sp>
      </p:grpSp>
      <p:pic>
        <p:nvPicPr>
          <p:cNvPr id="918023" name="image 180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 flipV="1">
            <a:off x="3026524" y="4396960"/>
            <a:ext cx="19050" cy="825245"/>
          </a:xfrm>
          <a:prstGeom prst="rect">
            <a:avLst/>
          </a:prstGeom>
        </p:spPr>
      </p:pic>
      <p:pic>
        <p:nvPicPr>
          <p:cNvPr id="918024" name="image 180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8957932" y="3531328"/>
            <a:ext cx="19050" cy="825245"/>
          </a:xfrm>
          <a:prstGeom prst="rect">
            <a:avLst/>
          </a:prstGeom>
        </p:spPr>
      </p:pic>
      <p:pic>
        <p:nvPicPr>
          <p:cNvPr id="3" name="图片 2" descr="组-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434830" y="6816090"/>
            <a:ext cx="2576830" cy="23177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" y="1326884"/>
            <a:ext cx="12192000" cy="77978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解决用户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到</a:t>
            </a:r>
            <a:r>
              <a:rPr kumimoji="1" lang="en-US" altLang="zh-CN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</a:t>
            </a:r>
            <a:r>
              <a:rPr kumimoji="1" lang="zh-CN" altLang="en-US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的出行需求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47040" y="4703030"/>
            <a:ext cx="4632960" cy="1029970"/>
            <a:chOff x="1336" y="6614"/>
            <a:chExt cx="7296" cy="1622"/>
          </a:xfrm>
        </p:grpSpPr>
        <p:pic>
          <p:nvPicPr>
            <p:cNvPr id="10" name="image 180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1336" y="6614"/>
              <a:ext cx="7296" cy="1622"/>
            </a:xfrm>
            <a:prstGeom prst="rect">
              <a:avLst/>
            </a:prstGeom>
          </p:spPr>
        </p:pic>
        <p:pic>
          <p:nvPicPr>
            <p:cNvPr id="11" name="image 180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2007" y="6844"/>
              <a:ext cx="6443" cy="1163"/>
            </a:xfrm>
            <a:prstGeom prst="rect">
              <a:avLst/>
            </a:prstGeom>
          </p:spPr>
        </p:pic>
        <p:sp>
          <p:nvSpPr>
            <p:cNvPr id="12" name="Object 1808"/>
            <p:cNvSpPr txBox="1"/>
            <p:nvPr>
              <p:custDataLst>
                <p:tags r:id="rId8"/>
              </p:custDataLst>
            </p:nvPr>
          </p:nvSpPr>
          <p:spPr>
            <a:xfrm>
              <a:off x="1796" y="6886"/>
              <a:ext cx="6195" cy="116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zh-CN" sz="2000" dirty="0">
                  <a:solidFill>
                    <a:srgbClr val="16FFFF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第二阶段： 从有到优</a:t>
              </a:r>
              <a:endParaRPr lang="zh-CN" sz="200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algn="l">
                <a:lnSpc>
                  <a:spcPct val="123000"/>
                </a:lnSpc>
              </a:pPr>
              <a:endParaRPr kumimoji="1" lang="en-US" altLang="zh-CN" sz="100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endParaRPr>
            </a:p>
            <a:p>
              <a:pPr algn="l">
                <a:lnSpc>
                  <a:spcPct val="123000"/>
                </a:lnSpc>
              </a:pPr>
              <a:r>
                <a:rPr kumimoji="1" lang="zh-CN" altLang="en-US" sz="1000" dirty="0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rPr>
                <a:t>通过方案比较、出行意图识别推荐更符合用户需求的方案</a:t>
              </a:r>
              <a:endParaRPr kumimoji="1" lang="zh-CN" altLang="en-US" sz="1000" b="0" i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示 11"/>
          <p:cNvGraphicFramePr/>
          <p:nvPr/>
        </p:nvGraphicFramePr>
        <p:xfrm>
          <a:off x="0" y="2997200"/>
          <a:ext cx="12178665" cy="2520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0" y="1557020"/>
            <a:ext cx="122199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国内大交通日均运力概况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A23D50C-E5DF-4EDC-A88F-1038C76A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300" y="1341000"/>
            <a:ext cx="6997700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63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906">
            <a:extLst>
              <a:ext uri="{FF2B5EF4-FFF2-40B4-BE49-F238E27FC236}">
                <a16:creationId xmlns:a16="http://schemas.microsoft.com/office/drawing/2014/main" id="{85C4F1BA-EE11-9F38-558C-EAE61716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3" name="image 907">
            <a:extLst>
              <a:ext uri="{FF2B5EF4-FFF2-40B4-BE49-F238E27FC236}">
                <a16:creationId xmlns:a16="http://schemas.microsoft.com/office/drawing/2014/main" id="{32A9903C-FCDA-A984-FF0B-9F5AB69B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" name="Object 908">
            <a:extLst>
              <a:ext uri="{FF2B5EF4-FFF2-40B4-BE49-F238E27FC236}">
                <a16:creationId xmlns:a16="http://schemas.microsoft.com/office/drawing/2014/main" id="{C6DEBB11-5685-5A1D-D8D5-8F133F4DE105}"/>
              </a:ext>
            </a:extLst>
          </p:cNvPr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2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5" name="image 909">
            <a:extLst>
              <a:ext uri="{FF2B5EF4-FFF2-40B4-BE49-F238E27FC236}">
                <a16:creationId xmlns:a16="http://schemas.microsoft.com/office/drawing/2014/main" id="{FA4CE3D7-D9EE-7CD5-26DF-0A8078C7C1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8" name="Object 9012">
            <a:extLst>
              <a:ext uri="{FF2B5EF4-FFF2-40B4-BE49-F238E27FC236}">
                <a16:creationId xmlns:a16="http://schemas.microsoft.com/office/drawing/2014/main" id="{7E476BFF-D2B7-86EF-915C-7F1F3A622EB6}"/>
              </a:ext>
            </a:extLst>
          </p:cNvPr>
          <p:cNvSpPr txBox="1"/>
          <p:nvPr/>
        </p:nvSpPr>
        <p:spPr>
          <a:xfrm>
            <a:off x="5346192" y="2848356"/>
            <a:ext cx="6845808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b="0" i="0" dirty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出行推荐的特点及挑战</a:t>
            </a:r>
          </a:p>
        </p:txBody>
      </p:sp>
      <p:pic>
        <p:nvPicPr>
          <p:cNvPr id="10" name="image 9015">
            <a:extLst>
              <a:ext uri="{FF2B5EF4-FFF2-40B4-BE49-F238E27FC236}">
                <a16:creationId xmlns:a16="http://schemas.microsoft.com/office/drawing/2014/main" id="{7F9B154F-C01F-4224-7DE4-C162FF6424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6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06" name="image 170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/>
          <a:srcRect/>
          <a:stretch>
            <a:fillRect/>
          </a:stretch>
        </p:blipFill>
        <p:spPr>
          <a:xfrm>
            <a:off x="2267966" y="1922860"/>
            <a:ext cx="3522599" cy="450469"/>
          </a:xfrm>
          <a:prstGeom prst="rect">
            <a:avLst/>
          </a:prstGeom>
        </p:spPr>
      </p:pic>
      <p:sp>
        <p:nvSpPr>
          <p:cNvPr id="1707" name="Object 1707"/>
          <p:cNvSpPr txBox="1"/>
          <p:nvPr>
            <p:custDataLst>
              <p:tags r:id="rId2"/>
            </p:custDataLst>
          </p:nvPr>
        </p:nvSpPr>
        <p:spPr>
          <a:xfrm>
            <a:off x="2328200" y="1891345"/>
            <a:ext cx="34798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4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用户维度</a:t>
            </a:r>
          </a:p>
        </p:txBody>
      </p:sp>
      <p:pic>
        <p:nvPicPr>
          <p:cNvPr id="91708" name="image 170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/>
          <a:srcRect/>
          <a:stretch>
            <a:fillRect/>
          </a:stretch>
        </p:blipFill>
        <p:spPr>
          <a:xfrm>
            <a:off x="7468743" y="1834594"/>
            <a:ext cx="3522599" cy="450469"/>
          </a:xfrm>
          <a:prstGeom prst="rect">
            <a:avLst/>
          </a:prstGeom>
        </p:spPr>
      </p:pic>
      <p:sp>
        <p:nvSpPr>
          <p:cNvPr id="1709" name="Object 1709"/>
          <p:cNvSpPr txBox="1"/>
          <p:nvPr>
            <p:custDataLst>
              <p:tags r:id="rId4"/>
            </p:custDataLst>
          </p:nvPr>
        </p:nvSpPr>
        <p:spPr>
          <a:xfrm>
            <a:off x="7584200" y="1891545"/>
            <a:ext cx="34798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4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数据维度</a:t>
            </a:r>
          </a:p>
        </p:txBody>
      </p:sp>
      <p:pic>
        <p:nvPicPr>
          <p:cNvPr id="917010" name="image 170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/>
          <a:srcRect/>
          <a:stretch>
            <a:fillRect/>
          </a:stretch>
        </p:blipFill>
        <p:spPr>
          <a:xfrm>
            <a:off x="1481836" y="3825066"/>
            <a:ext cx="3522599" cy="450469"/>
          </a:xfrm>
          <a:prstGeom prst="rect">
            <a:avLst/>
          </a:prstGeom>
        </p:spPr>
      </p:pic>
      <p:sp>
        <p:nvSpPr>
          <p:cNvPr id="17011" name="Object 17011"/>
          <p:cNvSpPr txBox="1"/>
          <p:nvPr>
            <p:custDataLst>
              <p:tags r:id="rId6"/>
            </p:custDataLst>
          </p:nvPr>
        </p:nvSpPr>
        <p:spPr>
          <a:xfrm>
            <a:off x="1491361" y="3834591"/>
            <a:ext cx="34798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4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请求维度</a:t>
            </a:r>
          </a:p>
        </p:txBody>
      </p:sp>
      <p:pic>
        <p:nvPicPr>
          <p:cNvPr id="917012" name="image 170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/>
          <a:srcRect/>
          <a:stretch>
            <a:fillRect/>
          </a:stretch>
        </p:blipFill>
        <p:spPr>
          <a:xfrm>
            <a:off x="5520563" y="3715846"/>
            <a:ext cx="3522599" cy="450469"/>
          </a:xfrm>
          <a:prstGeom prst="rect">
            <a:avLst/>
          </a:prstGeom>
        </p:spPr>
      </p:pic>
      <p:sp>
        <p:nvSpPr>
          <p:cNvPr id="17013" name="Object 17013"/>
          <p:cNvSpPr txBox="1"/>
          <p:nvPr>
            <p:custDataLst>
              <p:tags r:id="rId8"/>
            </p:custDataLst>
          </p:nvPr>
        </p:nvSpPr>
        <p:spPr>
          <a:xfrm>
            <a:off x="5496200" y="3835545"/>
            <a:ext cx="34798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4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建模维度</a:t>
            </a:r>
          </a:p>
        </p:txBody>
      </p:sp>
      <p:pic>
        <p:nvPicPr>
          <p:cNvPr id="917014" name="image 170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/>
          <a:srcRect/>
          <a:stretch>
            <a:fillRect/>
          </a:stretch>
        </p:blipFill>
        <p:spPr>
          <a:xfrm>
            <a:off x="2267966" y="2312750"/>
            <a:ext cx="3522599" cy="729615"/>
          </a:xfrm>
          <a:prstGeom prst="rect">
            <a:avLst/>
          </a:prstGeom>
        </p:spPr>
      </p:pic>
      <p:sp>
        <p:nvSpPr>
          <p:cNvPr id="17015" name="Object 17015"/>
          <p:cNvSpPr txBox="1"/>
          <p:nvPr>
            <p:custDataLst>
              <p:tags r:id="rId10"/>
            </p:custDataLst>
          </p:nvPr>
        </p:nvSpPr>
        <p:spPr>
          <a:xfrm>
            <a:off x="2277491" y="2322275"/>
            <a:ext cx="3492500" cy="723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工具型应用的用户行为低频，推荐准确性挑战大</a:t>
            </a:r>
          </a:p>
        </p:txBody>
      </p:sp>
      <p:pic>
        <p:nvPicPr>
          <p:cNvPr id="917016" name="image 170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/>
          <a:srcRect/>
          <a:stretch>
            <a:fillRect/>
          </a:stretch>
        </p:blipFill>
        <p:spPr>
          <a:xfrm>
            <a:off x="7468743" y="2312750"/>
            <a:ext cx="3522599" cy="729615"/>
          </a:xfrm>
          <a:prstGeom prst="rect">
            <a:avLst/>
          </a:prstGeom>
        </p:spPr>
      </p:pic>
      <p:sp>
        <p:nvSpPr>
          <p:cNvPr id="17017" name="Object 17017"/>
          <p:cNvSpPr txBox="1"/>
          <p:nvPr>
            <p:custDataLst>
              <p:tags r:id="rId12"/>
            </p:custDataLst>
          </p:nvPr>
        </p:nvSpPr>
        <p:spPr>
          <a:xfrm>
            <a:off x="7643500" y="2322275"/>
            <a:ext cx="3492500" cy="723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1365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数据量大，数据时效性要求高，全流程开发和管理挑战大</a:t>
            </a:r>
          </a:p>
        </p:txBody>
      </p:sp>
      <p:pic>
        <p:nvPicPr>
          <p:cNvPr id="917018" name="image 1701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/>
          <a:srcRect/>
          <a:stretch>
            <a:fillRect/>
          </a:stretch>
        </p:blipFill>
        <p:spPr>
          <a:xfrm>
            <a:off x="1481836" y="4309317"/>
            <a:ext cx="3522599" cy="729615"/>
          </a:xfrm>
          <a:prstGeom prst="rect">
            <a:avLst/>
          </a:prstGeom>
        </p:spPr>
      </p:pic>
      <p:pic>
        <p:nvPicPr>
          <p:cNvPr id="917020" name="image 1702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/>
          <a:srcRect/>
          <a:stretch>
            <a:fillRect/>
          </a:stretch>
        </p:blipFill>
        <p:spPr>
          <a:xfrm>
            <a:off x="5520563" y="4200097"/>
            <a:ext cx="3522599" cy="729615"/>
          </a:xfrm>
          <a:prstGeom prst="rect">
            <a:avLst/>
          </a:prstGeom>
        </p:spPr>
      </p:pic>
      <p:pic>
        <p:nvPicPr>
          <p:cNvPr id="917022" name="image 1702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/>
          <a:srcRect/>
          <a:stretch>
            <a:fillRect/>
          </a:stretch>
        </p:blipFill>
        <p:spPr>
          <a:xfrm>
            <a:off x="869442" y="1773000"/>
            <a:ext cx="1320419" cy="1320419"/>
          </a:xfrm>
          <a:prstGeom prst="rect">
            <a:avLst/>
          </a:prstGeom>
        </p:spPr>
      </p:pic>
      <p:pic>
        <p:nvPicPr>
          <p:cNvPr id="917023" name="image 1702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/>
          <a:srcRect/>
          <a:stretch>
            <a:fillRect/>
          </a:stretch>
        </p:blipFill>
        <p:spPr>
          <a:xfrm>
            <a:off x="6162548" y="1773000"/>
            <a:ext cx="1320419" cy="1320419"/>
          </a:xfrm>
          <a:prstGeom prst="rect">
            <a:avLst/>
          </a:prstGeom>
        </p:spPr>
      </p:pic>
      <p:pic>
        <p:nvPicPr>
          <p:cNvPr id="917026" name="image 1702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4"/>
          <a:srcRect/>
          <a:stretch>
            <a:fillRect/>
          </a:stretch>
        </p:blipFill>
        <p:spPr>
          <a:xfrm>
            <a:off x="1248537" y="2082753"/>
            <a:ext cx="562102" cy="562102"/>
          </a:xfrm>
          <a:prstGeom prst="rect">
            <a:avLst/>
          </a:prstGeom>
        </p:spPr>
      </p:pic>
      <p:pic>
        <p:nvPicPr>
          <p:cNvPr id="917027" name="image 1702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5"/>
          <a:srcRect/>
          <a:stretch>
            <a:fillRect/>
          </a:stretch>
        </p:blipFill>
        <p:spPr>
          <a:xfrm>
            <a:off x="6541770" y="2098501"/>
            <a:ext cx="562102" cy="53060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3185" y="3733880"/>
            <a:ext cx="3925570" cy="1319530"/>
            <a:chOff x="357" y="6647"/>
            <a:chExt cx="6182" cy="2078"/>
          </a:xfrm>
        </p:grpSpPr>
        <p:sp>
          <p:nvSpPr>
            <p:cNvPr id="17019" name="Object 17019"/>
            <p:cNvSpPr txBox="1"/>
            <p:nvPr>
              <p:custDataLst>
                <p:tags r:id="rId27"/>
              </p:custDataLst>
            </p:nvPr>
          </p:nvSpPr>
          <p:spPr>
            <a:xfrm>
              <a:off x="2575" y="7410"/>
              <a:ext cx="3965" cy="114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23000"/>
                </a:lnSpc>
              </a:pPr>
              <a:r>
                <a:rPr lang="zh-CN" sz="1365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日均亿级请求量，推荐算法成本高，降本压力大</a:t>
              </a:r>
            </a:p>
          </p:txBody>
        </p:sp>
        <p:pic>
          <p:nvPicPr>
            <p:cNvPr id="917024" name="image 17024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>
            <a:xfrm>
              <a:off x="357" y="6647"/>
              <a:ext cx="2079" cy="2079"/>
            </a:xfrm>
            <a:prstGeom prst="rect">
              <a:avLst/>
            </a:prstGeom>
          </p:spPr>
        </p:pic>
        <p:pic>
          <p:nvPicPr>
            <p:cNvPr id="917028" name="image 17028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6"/>
            <a:srcRect/>
            <a:stretch>
              <a:fillRect/>
            </a:stretch>
          </p:blipFill>
          <p:spPr>
            <a:xfrm>
              <a:off x="954" y="7195"/>
              <a:ext cx="885" cy="761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070985" y="3733880"/>
            <a:ext cx="3680460" cy="1320165"/>
            <a:chOff x="6863" y="6475"/>
            <a:chExt cx="5796" cy="2079"/>
          </a:xfrm>
        </p:grpSpPr>
        <p:sp>
          <p:nvSpPr>
            <p:cNvPr id="17021" name="Object 17021"/>
            <p:cNvSpPr txBox="1"/>
            <p:nvPr>
              <p:custDataLst>
                <p:tags r:id="rId24"/>
              </p:custDataLst>
            </p:nvPr>
          </p:nvSpPr>
          <p:spPr>
            <a:xfrm>
              <a:off x="9032" y="7202"/>
              <a:ext cx="3627" cy="114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23000"/>
                </a:lnSpc>
              </a:pPr>
              <a:r>
                <a:rPr lang="zh-CN" sz="1365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模型需要考虑长链路的稀疏转化，数据挖掘难度较大</a:t>
              </a:r>
            </a:p>
          </p:txBody>
        </p:sp>
        <p:pic>
          <p:nvPicPr>
            <p:cNvPr id="917025" name="image 17025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>
            <a:xfrm>
              <a:off x="6863" y="6475"/>
              <a:ext cx="2079" cy="2079"/>
            </a:xfrm>
            <a:prstGeom prst="rect">
              <a:avLst/>
            </a:prstGeom>
          </p:spPr>
        </p:pic>
        <p:pic>
          <p:nvPicPr>
            <p:cNvPr id="917029" name="image 17029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7"/>
            <a:srcRect/>
            <a:stretch>
              <a:fillRect/>
            </a:stretch>
          </p:blipFill>
          <p:spPr>
            <a:xfrm>
              <a:off x="7460" y="6998"/>
              <a:ext cx="885" cy="812"/>
            </a:xfrm>
            <a:prstGeom prst="rect">
              <a:avLst/>
            </a:prstGeom>
          </p:spPr>
        </p:pic>
      </p:grpSp>
      <p:pic>
        <p:nvPicPr>
          <p:cNvPr id="4" name="image 1701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1"/>
          <a:srcRect/>
          <a:stretch>
            <a:fillRect/>
          </a:stretch>
        </p:blipFill>
        <p:spPr>
          <a:xfrm>
            <a:off x="9538843" y="3337386"/>
            <a:ext cx="3522599" cy="450469"/>
          </a:xfrm>
          <a:prstGeom prst="rect">
            <a:avLst/>
          </a:prstGeom>
        </p:spPr>
      </p:pic>
      <p:sp>
        <p:nvSpPr>
          <p:cNvPr id="5" name="Object 17013"/>
          <p:cNvSpPr txBox="1"/>
          <p:nvPr>
            <p:custDataLst>
              <p:tags r:id="rId20"/>
            </p:custDataLst>
          </p:nvPr>
        </p:nvSpPr>
        <p:spPr>
          <a:xfrm>
            <a:off x="9240200" y="3835545"/>
            <a:ext cx="34798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400" b="0" i="0" dirty="0">
                <a:solidFill>
                  <a:srgbClr val="16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实验维度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825900" y="3733880"/>
            <a:ext cx="4173855" cy="1320165"/>
            <a:chOff x="12965" y="6331"/>
            <a:chExt cx="6573" cy="2079"/>
          </a:xfrm>
        </p:grpSpPr>
        <p:sp>
          <p:nvSpPr>
            <p:cNvPr id="7" name="Object 17021"/>
            <p:cNvSpPr txBox="1"/>
            <p:nvPr>
              <p:custDataLst>
                <p:tags r:id="rId21"/>
              </p:custDataLst>
            </p:nvPr>
          </p:nvSpPr>
          <p:spPr>
            <a:xfrm>
              <a:off x="15149" y="7108"/>
              <a:ext cx="4389" cy="1254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23000"/>
                </a:lnSpc>
              </a:pPr>
              <a:r>
                <a:rPr lang="zh-CN" sz="1365" b="0" i="0" dirty="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预订业务普遍存在“黄牛”，AB实验指标波动较大</a:t>
              </a:r>
            </a:p>
          </p:txBody>
        </p:sp>
        <p:pic>
          <p:nvPicPr>
            <p:cNvPr id="8" name="image 17025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>
            <a:xfrm>
              <a:off x="12965" y="6331"/>
              <a:ext cx="2079" cy="2079"/>
            </a:xfrm>
            <a:prstGeom prst="rect">
              <a:avLst/>
            </a:prstGeom>
          </p:spPr>
        </p:pic>
        <p:pic>
          <p:nvPicPr>
            <p:cNvPr id="9" name="image 17029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7"/>
            <a:srcRect/>
            <a:stretch>
              <a:fillRect/>
            </a:stretch>
          </p:blipFill>
          <p:spPr>
            <a:xfrm>
              <a:off x="13562" y="6854"/>
              <a:ext cx="885" cy="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6">
            <a:extLst>
              <a:ext uri="{FF2B5EF4-FFF2-40B4-BE49-F238E27FC236}">
                <a16:creationId xmlns:a16="http://schemas.microsoft.com/office/drawing/2014/main" id="{A4D1D2C9-9E2A-EFE7-0150-C937EA0F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260000">
            <a:off x="3040380" y="2501138"/>
            <a:ext cx="1909064" cy="1909064"/>
          </a:xfrm>
          <a:prstGeom prst="rect">
            <a:avLst/>
          </a:prstGeom>
        </p:spPr>
      </p:pic>
      <p:pic>
        <p:nvPicPr>
          <p:cNvPr id="3" name="image 1207">
            <a:extLst>
              <a:ext uri="{FF2B5EF4-FFF2-40B4-BE49-F238E27FC236}">
                <a16:creationId xmlns:a16="http://schemas.microsoft.com/office/drawing/2014/main" id="{91FED1CC-6E0D-B7CF-93D0-F591B8D4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20491" y="3268979"/>
            <a:ext cx="1789430" cy="419100"/>
          </a:xfrm>
          <a:prstGeom prst="rect">
            <a:avLst/>
          </a:prstGeom>
        </p:spPr>
      </p:pic>
      <p:sp>
        <p:nvSpPr>
          <p:cNvPr id="4" name="Object 1208">
            <a:extLst>
              <a:ext uri="{FF2B5EF4-FFF2-40B4-BE49-F238E27FC236}">
                <a16:creationId xmlns:a16="http://schemas.microsoft.com/office/drawing/2014/main" id="{4936B328-4B3F-4B60-38B4-713BF85A99D2}"/>
              </a:ext>
            </a:extLst>
          </p:cNvPr>
          <p:cNvSpPr txBox="1"/>
          <p:nvPr/>
        </p:nvSpPr>
        <p:spPr>
          <a:xfrm>
            <a:off x="3493516" y="3253104"/>
            <a:ext cx="1752600" cy="431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000" b="0" i="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PART 3</a:t>
            </a:r>
            <a:endParaRPr lang="zh-CN" altLang="en-US" sz="2000" b="0" i="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5" name="image 1209">
            <a:extLst>
              <a:ext uri="{FF2B5EF4-FFF2-40B4-BE49-F238E27FC236}">
                <a16:creationId xmlns:a16="http://schemas.microsoft.com/office/drawing/2014/main" id="{F30E215B-4F85-0AE6-B029-A22041F341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25745" y="3582542"/>
            <a:ext cx="3688334" cy="434594"/>
          </a:xfrm>
          <a:prstGeom prst="rect">
            <a:avLst/>
          </a:prstGeom>
        </p:spPr>
      </p:pic>
      <p:sp>
        <p:nvSpPr>
          <p:cNvPr id="6" name="Object 12010">
            <a:extLst>
              <a:ext uri="{FF2B5EF4-FFF2-40B4-BE49-F238E27FC236}">
                <a16:creationId xmlns:a16="http://schemas.microsoft.com/office/drawing/2014/main" id="{6294FF26-5376-DD7C-E6D7-1AB709FFFFB3}"/>
              </a:ext>
            </a:extLst>
          </p:cNvPr>
          <p:cNvSpPr txBox="1"/>
          <p:nvPr/>
        </p:nvSpPr>
        <p:spPr>
          <a:xfrm>
            <a:off x="5335270" y="3592067"/>
            <a:ext cx="3644900" cy="419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100" b="0" i="0" dirty="0">
                <a:blipFill>
                  <a:blip r:embed="rId5"/>
                  <a:stretch>
                    <a:fillRect/>
                  </a:stretch>
                </a:blipFill>
                <a:latin typeface="阿里巴巴普惠体" panose="00020600040101010101" charset="-122"/>
                <a:ea typeface="阿里巴巴普惠体" panose="00020600040101010101" charset="-122"/>
              </a:rPr>
              <a:t>The background</a:t>
            </a:r>
            <a:endParaRPr lang="zh-CN" altLang="en-US" sz="2100" b="0" i="0" dirty="0">
              <a:blipFill>
                <a:blip r:embed="rId5"/>
                <a:stretch>
                  <a:fillRect/>
                </a:stretch>
              </a:blip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7" name="image 12011">
            <a:extLst>
              <a:ext uri="{FF2B5EF4-FFF2-40B4-BE49-F238E27FC236}">
                <a16:creationId xmlns:a16="http://schemas.microsoft.com/office/drawing/2014/main" id="{DA8938EC-BF79-BE31-09F2-B3C96667E3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36667" y="2775331"/>
            <a:ext cx="4263898" cy="1773427"/>
          </a:xfrm>
          <a:prstGeom prst="rect">
            <a:avLst/>
          </a:prstGeom>
        </p:spPr>
      </p:pic>
      <p:sp>
        <p:nvSpPr>
          <p:cNvPr id="8" name="Object 12012">
            <a:extLst>
              <a:ext uri="{FF2B5EF4-FFF2-40B4-BE49-F238E27FC236}">
                <a16:creationId xmlns:a16="http://schemas.microsoft.com/office/drawing/2014/main" id="{9A8EE20B-0B47-7797-7892-6AE7535B01D2}"/>
              </a:ext>
            </a:extLst>
          </p:cNvPr>
          <p:cNvSpPr txBox="1"/>
          <p:nvPr/>
        </p:nvSpPr>
        <p:spPr>
          <a:xfrm>
            <a:off x="5346192" y="2848356"/>
            <a:ext cx="5501808" cy="825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000" dirty="0">
                <a:solidFill>
                  <a:srgbClr val="FFFFFF"/>
                </a:solidFill>
                <a:latin typeface="Alibaba PuHuiTi H" panose="00020600040101010101" charset="-122"/>
                <a:ea typeface="Alibaba PuHuiTi H" panose="00020600040101010101" charset="-122"/>
              </a:rPr>
              <a:t>出行推荐方案演进</a:t>
            </a:r>
            <a:endParaRPr lang="zh-CN" altLang="en-US" sz="5000" b="0" i="0" dirty="0">
              <a:solidFill>
                <a:srgbClr val="FFFFFF"/>
              </a:solidFill>
              <a:latin typeface="Alibaba PuHuiTi H" panose="00020600040101010101" charset="-122"/>
              <a:ea typeface="Alibaba PuHuiTi H" panose="00020600040101010101" charset="-122"/>
            </a:endParaRPr>
          </a:p>
        </p:txBody>
      </p:sp>
      <p:pic>
        <p:nvPicPr>
          <p:cNvPr id="9" name="image 12013">
            <a:extLst>
              <a:ext uri="{FF2B5EF4-FFF2-40B4-BE49-F238E27FC236}">
                <a16:creationId xmlns:a16="http://schemas.microsoft.com/office/drawing/2014/main" id="{3D1D9564-ECD9-7E49-5905-E95C193497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80000">
            <a:off x="8945499" y="2518791"/>
            <a:ext cx="712978" cy="711073"/>
          </a:xfrm>
          <a:prstGeom prst="rect">
            <a:avLst/>
          </a:prstGeom>
        </p:spPr>
      </p:pic>
      <p:pic>
        <p:nvPicPr>
          <p:cNvPr id="10" name="image 12015">
            <a:extLst>
              <a:ext uri="{FF2B5EF4-FFF2-40B4-BE49-F238E27FC236}">
                <a16:creationId xmlns:a16="http://schemas.microsoft.com/office/drawing/2014/main" id="{AB8223F8-4E40-2F95-34CD-8B8CAD056A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419350" y="1854200"/>
            <a:ext cx="3194177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17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RmMmNiZDg2NDQzYzE2ZmRkYWYwMjgxMTA4ZjllN2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645</Words>
  <Application>Microsoft Macintosh PowerPoint</Application>
  <PresentationFormat>宽屏</PresentationFormat>
  <Paragraphs>160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阿里巴巴普惠体</vt:lpstr>
      <vt:lpstr>阿里巴巴普惠体 H</vt:lpstr>
      <vt:lpstr>阿里巴巴普惠体 Heavy</vt:lpstr>
      <vt:lpstr>DengXian Light</vt:lpstr>
      <vt:lpstr>黑体</vt:lpstr>
      <vt:lpstr>Alibaba PuHuiTi H</vt:lpstr>
      <vt:lpstr>OPPOSans-B</vt:lpstr>
      <vt:lpstr>Arial</vt:lpstr>
      <vt:lpstr>Calibri</vt:lpstr>
      <vt:lpstr>1_Office Theme</vt:lpstr>
      <vt:lpstr> Data+AI出行推荐实践及思考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方案召回</vt:lpstr>
      <vt:lpstr>PowerPoint 演示文稿</vt:lpstr>
      <vt:lpstr>上线后遇到哪些问题</vt:lpstr>
      <vt:lpstr>解决思路</vt:lpstr>
      <vt:lpstr>召回升级</vt:lpstr>
      <vt:lpstr>排序升级</vt:lpstr>
      <vt:lpstr>PowerPoint 演示文稿</vt:lpstr>
      <vt:lpstr>PowerPoint 演示文稿</vt:lpstr>
      <vt:lpstr>PowerPoint 演示文稿</vt:lpstr>
      <vt:lpstr>大语言模型解决数据质量校验</vt:lpstr>
      <vt:lpstr>增强预训练，降低推荐模型的负担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office user</cp:lastModifiedBy>
  <cp:revision>2222</cp:revision>
  <cp:lastPrinted>2023-04-13T09:06:00Z</cp:lastPrinted>
  <dcterms:created xsi:type="dcterms:W3CDTF">2023-04-13T09:06:00Z</dcterms:created>
  <dcterms:modified xsi:type="dcterms:W3CDTF">2023-12-25T02:55:35Z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266747C970554A139129FA132BF3D9C6_13</vt:lpwstr>
  </property>
</Properties>
</file>